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68" r:id="rId2"/>
    <p:sldId id="267" r:id="rId3"/>
  </p:sldIdLst>
  <p:sldSz cx="9601200" cy="13033375"/>
  <p:notesSz cx="6797675" cy="99266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05">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FFFFCC"/>
    <a:srgbClr val="F79646"/>
    <a:srgbClr val="CC33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6" d="100"/>
          <a:sy n="56" d="100"/>
        </p:scale>
        <p:origin x="3042" y="78"/>
      </p:cViewPr>
      <p:guideLst>
        <p:guide orient="horz" pos="4105"/>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45661" cy="496331"/>
          </a:xfrm>
          <a:prstGeom prst="rect">
            <a:avLst/>
          </a:prstGeom>
        </p:spPr>
        <p:txBody>
          <a:bodyPr vert="horz" lIns="90978" tIns="45490" rIns="90978" bIns="4549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2"/>
            <a:ext cx="2945661" cy="496331"/>
          </a:xfrm>
          <a:prstGeom prst="rect">
            <a:avLst/>
          </a:prstGeom>
        </p:spPr>
        <p:txBody>
          <a:bodyPr vert="horz" lIns="90978" tIns="45490" rIns="90978" bIns="45490" rtlCol="0"/>
          <a:lstStyle>
            <a:lvl1pPr algn="r">
              <a:defRPr sz="1200"/>
            </a:lvl1pPr>
          </a:lstStyle>
          <a:p>
            <a:fld id="{9369E5D5-C2DD-456F-ADB8-776B9E6ED641}" type="datetimeFigureOut">
              <a:rPr kumimoji="1" lang="ja-JP" altLang="en-US" smtClean="0"/>
              <a:t>2025/6/10</a:t>
            </a:fld>
            <a:endParaRPr kumimoji="1" lang="ja-JP" altLang="en-US"/>
          </a:p>
        </p:txBody>
      </p:sp>
      <p:sp>
        <p:nvSpPr>
          <p:cNvPr id="4" name="スライド イメージ プレースホルダー 3"/>
          <p:cNvSpPr>
            <a:spLocks noGrp="1" noRot="1" noChangeAspect="1"/>
          </p:cNvSpPr>
          <p:nvPr>
            <p:ph type="sldImg" idx="2"/>
          </p:nvPr>
        </p:nvSpPr>
        <p:spPr>
          <a:xfrm>
            <a:off x="2027238" y="742950"/>
            <a:ext cx="2743200" cy="3724275"/>
          </a:xfrm>
          <a:prstGeom prst="rect">
            <a:avLst/>
          </a:prstGeom>
          <a:noFill/>
          <a:ln w="12700">
            <a:solidFill>
              <a:prstClr val="black"/>
            </a:solidFill>
          </a:ln>
        </p:spPr>
        <p:txBody>
          <a:bodyPr vert="horz" lIns="90978" tIns="45490" rIns="90978" bIns="45490" rtlCol="0" anchor="ctr"/>
          <a:lstStyle/>
          <a:p>
            <a:endParaRPr lang="ja-JP" altLang="en-US"/>
          </a:p>
        </p:txBody>
      </p:sp>
      <p:sp>
        <p:nvSpPr>
          <p:cNvPr id="5" name="ノート プレースホルダー 4"/>
          <p:cNvSpPr>
            <a:spLocks noGrp="1"/>
          </p:cNvSpPr>
          <p:nvPr>
            <p:ph type="body" sz="quarter" idx="3"/>
          </p:nvPr>
        </p:nvSpPr>
        <p:spPr>
          <a:xfrm>
            <a:off x="679768" y="4715155"/>
            <a:ext cx="5438140" cy="4466986"/>
          </a:xfrm>
          <a:prstGeom prst="rect">
            <a:avLst/>
          </a:prstGeom>
        </p:spPr>
        <p:txBody>
          <a:bodyPr vert="horz" lIns="90978" tIns="45490" rIns="90978" bIns="4549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8585"/>
            <a:ext cx="2945661" cy="496331"/>
          </a:xfrm>
          <a:prstGeom prst="rect">
            <a:avLst/>
          </a:prstGeom>
        </p:spPr>
        <p:txBody>
          <a:bodyPr vert="horz" lIns="90978" tIns="45490" rIns="90978" bIns="4549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5"/>
            <a:ext cx="2945661" cy="496331"/>
          </a:xfrm>
          <a:prstGeom prst="rect">
            <a:avLst/>
          </a:prstGeom>
        </p:spPr>
        <p:txBody>
          <a:bodyPr vert="horz" lIns="90978" tIns="45490" rIns="90978" bIns="45490" rtlCol="0" anchor="b"/>
          <a:lstStyle>
            <a:lvl1pPr algn="r">
              <a:defRPr sz="1200"/>
            </a:lvl1pPr>
          </a:lstStyle>
          <a:p>
            <a:fld id="{B8EB11A4-1974-4BC1-AE25-68FCFE46F36A}" type="slidenum">
              <a:rPr kumimoji="1" lang="ja-JP" altLang="en-US" smtClean="0"/>
              <a:t>‹#›</a:t>
            </a:fld>
            <a:endParaRPr kumimoji="1" lang="ja-JP" altLang="en-US"/>
          </a:p>
        </p:txBody>
      </p:sp>
    </p:spTree>
    <p:extLst>
      <p:ext uri="{BB962C8B-B14F-4D97-AF65-F5344CB8AC3E}">
        <p14:creationId xmlns:p14="http://schemas.microsoft.com/office/powerpoint/2010/main" val="2907529339"/>
      </p:ext>
    </p:extLst>
  </p:cSld>
  <p:clrMap bg1="lt1" tx1="dk1" bg2="lt2" tx2="dk2" accent1="accent1" accent2="accent2" accent3="accent3" accent4="accent4" accent5="accent5" accent6="accent6" hlink="hlink" folHlink="folHlink"/>
  <p:notesStyle>
    <a:lvl1pPr marL="0" algn="l" defTabSz="1280160" rtl="0" eaLnBrk="1" latinLnBrk="0" hangingPunct="1">
      <a:defRPr kumimoji="1" sz="1700" kern="1200">
        <a:solidFill>
          <a:schemeClr val="tx1"/>
        </a:solidFill>
        <a:latin typeface="+mn-lt"/>
        <a:ea typeface="+mn-ea"/>
        <a:cs typeface="+mn-cs"/>
      </a:defRPr>
    </a:lvl1pPr>
    <a:lvl2pPr marL="640080" algn="l" defTabSz="1280160" rtl="0" eaLnBrk="1" latinLnBrk="0" hangingPunct="1">
      <a:defRPr kumimoji="1" sz="1700" kern="1200">
        <a:solidFill>
          <a:schemeClr val="tx1"/>
        </a:solidFill>
        <a:latin typeface="+mn-lt"/>
        <a:ea typeface="+mn-ea"/>
        <a:cs typeface="+mn-cs"/>
      </a:defRPr>
    </a:lvl2pPr>
    <a:lvl3pPr marL="1280160" algn="l" defTabSz="1280160" rtl="0" eaLnBrk="1" latinLnBrk="0" hangingPunct="1">
      <a:defRPr kumimoji="1" sz="1700" kern="1200">
        <a:solidFill>
          <a:schemeClr val="tx1"/>
        </a:solidFill>
        <a:latin typeface="+mn-lt"/>
        <a:ea typeface="+mn-ea"/>
        <a:cs typeface="+mn-cs"/>
      </a:defRPr>
    </a:lvl3pPr>
    <a:lvl4pPr marL="1920240" algn="l" defTabSz="1280160" rtl="0" eaLnBrk="1" latinLnBrk="0" hangingPunct="1">
      <a:defRPr kumimoji="1" sz="1700" kern="1200">
        <a:solidFill>
          <a:schemeClr val="tx1"/>
        </a:solidFill>
        <a:latin typeface="+mn-lt"/>
        <a:ea typeface="+mn-ea"/>
        <a:cs typeface="+mn-cs"/>
      </a:defRPr>
    </a:lvl4pPr>
    <a:lvl5pPr marL="2560320" algn="l" defTabSz="1280160" rtl="0" eaLnBrk="1" latinLnBrk="0" hangingPunct="1">
      <a:defRPr kumimoji="1" sz="1700" kern="1200">
        <a:solidFill>
          <a:schemeClr val="tx1"/>
        </a:solidFill>
        <a:latin typeface="+mn-lt"/>
        <a:ea typeface="+mn-ea"/>
        <a:cs typeface="+mn-cs"/>
      </a:defRPr>
    </a:lvl5pPr>
    <a:lvl6pPr marL="3200400" algn="l" defTabSz="1280160" rtl="0" eaLnBrk="1" latinLnBrk="0" hangingPunct="1">
      <a:defRPr kumimoji="1" sz="1700" kern="1200">
        <a:solidFill>
          <a:schemeClr val="tx1"/>
        </a:solidFill>
        <a:latin typeface="+mn-lt"/>
        <a:ea typeface="+mn-ea"/>
        <a:cs typeface="+mn-cs"/>
      </a:defRPr>
    </a:lvl6pPr>
    <a:lvl7pPr marL="3840480" algn="l" defTabSz="1280160" rtl="0" eaLnBrk="1" latinLnBrk="0" hangingPunct="1">
      <a:defRPr kumimoji="1" sz="1700" kern="1200">
        <a:solidFill>
          <a:schemeClr val="tx1"/>
        </a:solidFill>
        <a:latin typeface="+mn-lt"/>
        <a:ea typeface="+mn-ea"/>
        <a:cs typeface="+mn-cs"/>
      </a:defRPr>
    </a:lvl7pPr>
    <a:lvl8pPr marL="4480560" algn="l" defTabSz="1280160" rtl="0" eaLnBrk="1" latinLnBrk="0" hangingPunct="1">
      <a:defRPr kumimoji="1" sz="1700" kern="1200">
        <a:solidFill>
          <a:schemeClr val="tx1"/>
        </a:solidFill>
        <a:latin typeface="+mn-lt"/>
        <a:ea typeface="+mn-ea"/>
        <a:cs typeface="+mn-cs"/>
      </a:defRPr>
    </a:lvl8pPr>
    <a:lvl9pPr marL="5120640" algn="l" defTabSz="1280160" rtl="0" eaLnBrk="1" latinLnBrk="0" hangingPunct="1">
      <a:defRPr kumimoji="1"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027238" y="742950"/>
            <a:ext cx="2743200" cy="372427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8EB11A4-1974-4BC1-AE25-68FCFE46F36A}" type="slidenum">
              <a:rPr kumimoji="1" lang="ja-JP" altLang="en-US" smtClean="0"/>
              <a:t>1</a:t>
            </a:fld>
            <a:endParaRPr kumimoji="1" lang="ja-JP" altLang="en-US"/>
          </a:p>
        </p:txBody>
      </p:sp>
    </p:spTree>
    <p:extLst>
      <p:ext uri="{BB962C8B-B14F-4D97-AF65-F5344CB8AC3E}">
        <p14:creationId xmlns:p14="http://schemas.microsoft.com/office/powerpoint/2010/main" val="2837109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4048797"/>
            <a:ext cx="8161020" cy="2793727"/>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40180" y="7385579"/>
            <a:ext cx="6720840" cy="3330751"/>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A5016ACA-5127-4FA8-AAB2-74CEB9DD0644}" type="datetimeFigureOut">
              <a:rPr kumimoji="1" lang="ja-JP" altLang="en-US" smtClean="0"/>
              <a:t>2025/6/10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B8C784-AA4A-421B-BF39-A3F438C83070}" type="slidenum">
              <a:rPr kumimoji="1" lang="ja-JP" altLang="en-US" smtClean="0"/>
              <a:t>‹#›</a:t>
            </a:fld>
            <a:endParaRPr kumimoji="1" lang="ja-JP" altLang="en-US"/>
          </a:p>
        </p:txBody>
      </p:sp>
    </p:spTree>
    <p:extLst>
      <p:ext uri="{BB962C8B-B14F-4D97-AF65-F5344CB8AC3E}">
        <p14:creationId xmlns:p14="http://schemas.microsoft.com/office/powerpoint/2010/main" val="1436614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5016ACA-5127-4FA8-AAB2-74CEB9DD0644}" type="datetimeFigureOut">
              <a:rPr kumimoji="1" lang="ja-JP" altLang="en-US" smtClean="0"/>
              <a:t>2025/6/10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B8C784-AA4A-421B-BF39-A3F438C83070}" type="slidenum">
              <a:rPr kumimoji="1" lang="ja-JP" altLang="en-US" smtClean="0"/>
              <a:t>‹#›</a:t>
            </a:fld>
            <a:endParaRPr kumimoji="1" lang="ja-JP" altLang="en-US"/>
          </a:p>
        </p:txBody>
      </p:sp>
    </p:spTree>
    <p:extLst>
      <p:ext uri="{BB962C8B-B14F-4D97-AF65-F5344CB8AC3E}">
        <p14:creationId xmlns:p14="http://schemas.microsoft.com/office/powerpoint/2010/main" val="2114008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3" y="696925"/>
            <a:ext cx="1620203" cy="14825464"/>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360046" y="696925"/>
            <a:ext cx="4700588" cy="14825464"/>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5016ACA-5127-4FA8-AAB2-74CEB9DD0644}" type="datetimeFigureOut">
              <a:rPr kumimoji="1" lang="ja-JP" altLang="en-US" smtClean="0"/>
              <a:t>2025/6/10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B8C784-AA4A-421B-BF39-A3F438C83070}" type="slidenum">
              <a:rPr kumimoji="1" lang="ja-JP" altLang="en-US" smtClean="0"/>
              <a:t>‹#›</a:t>
            </a:fld>
            <a:endParaRPr kumimoji="1" lang="ja-JP" altLang="en-US"/>
          </a:p>
        </p:txBody>
      </p:sp>
    </p:spTree>
    <p:extLst>
      <p:ext uri="{BB962C8B-B14F-4D97-AF65-F5344CB8AC3E}">
        <p14:creationId xmlns:p14="http://schemas.microsoft.com/office/powerpoint/2010/main" val="1030189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5016ACA-5127-4FA8-AAB2-74CEB9DD0644}" type="datetimeFigureOut">
              <a:rPr kumimoji="1" lang="ja-JP" altLang="en-US" smtClean="0"/>
              <a:t>2025/6/10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B8C784-AA4A-421B-BF39-A3F438C83070}" type="slidenum">
              <a:rPr kumimoji="1" lang="ja-JP" altLang="en-US" smtClean="0"/>
              <a:t>‹#›</a:t>
            </a:fld>
            <a:endParaRPr kumimoji="1" lang="ja-JP" altLang="en-US"/>
          </a:p>
        </p:txBody>
      </p:sp>
    </p:spTree>
    <p:extLst>
      <p:ext uri="{BB962C8B-B14F-4D97-AF65-F5344CB8AC3E}">
        <p14:creationId xmlns:p14="http://schemas.microsoft.com/office/powerpoint/2010/main" val="1766701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375151"/>
            <a:ext cx="8161020" cy="2588573"/>
          </a:xfrm>
        </p:spPr>
        <p:txBody>
          <a:bodyPr anchor="t"/>
          <a:lstStyle>
            <a:lvl1pPr algn="l">
              <a:defRPr sz="56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58429" y="5524103"/>
            <a:ext cx="8161020" cy="2851050"/>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A5016ACA-5127-4FA8-AAB2-74CEB9DD0644}" type="datetimeFigureOut">
              <a:rPr kumimoji="1" lang="ja-JP" altLang="en-US" smtClean="0"/>
              <a:t>2025/6/10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B8C784-AA4A-421B-BF39-A3F438C83070}" type="slidenum">
              <a:rPr kumimoji="1" lang="ja-JP" altLang="en-US" smtClean="0"/>
              <a:t>‹#›</a:t>
            </a:fld>
            <a:endParaRPr kumimoji="1" lang="ja-JP" altLang="en-US"/>
          </a:p>
        </p:txBody>
      </p:sp>
    </p:spTree>
    <p:extLst>
      <p:ext uri="{BB962C8B-B14F-4D97-AF65-F5344CB8AC3E}">
        <p14:creationId xmlns:p14="http://schemas.microsoft.com/office/powerpoint/2010/main" val="3246995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360047" y="4054829"/>
            <a:ext cx="3160395" cy="1146756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3680462" y="4054829"/>
            <a:ext cx="3160395" cy="1146756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A5016ACA-5127-4FA8-AAB2-74CEB9DD0644}" type="datetimeFigureOut">
              <a:rPr kumimoji="1" lang="ja-JP" altLang="en-US" smtClean="0"/>
              <a:t>2025/6/10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CB8C784-AA4A-421B-BF39-A3F438C83070}" type="slidenum">
              <a:rPr kumimoji="1" lang="ja-JP" altLang="en-US" smtClean="0"/>
              <a:t>‹#›</a:t>
            </a:fld>
            <a:endParaRPr kumimoji="1" lang="ja-JP" altLang="en-US"/>
          </a:p>
        </p:txBody>
      </p:sp>
    </p:spTree>
    <p:extLst>
      <p:ext uri="{BB962C8B-B14F-4D97-AF65-F5344CB8AC3E}">
        <p14:creationId xmlns:p14="http://schemas.microsoft.com/office/powerpoint/2010/main" val="1939369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21940"/>
            <a:ext cx="8641080" cy="2172229"/>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80062" y="2917425"/>
            <a:ext cx="4242197" cy="1215844"/>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80062" y="4133269"/>
            <a:ext cx="4242197" cy="7509277"/>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877279" y="2917425"/>
            <a:ext cx="4243863" cy="1215844"/>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877279" y="4133269"/>
            <a:ext cx="4243863" cy="7509277"/>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A5016ACA-5127-4FA8-AAB2-74CEB9DD0644}" type="datetimeFigureOut">
              <a:rPr kumimoji="1" lang="ja-JP" altLang="en-US" smtClean="0"/>
              <a:t>2025/6/10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CB8C784-AA4A-421B-BF39-A3F438C83070}" type="slidenum">
              <a:rPr kumimoji="1" lang="ja-JP" altLang="en-US" smtClean="0"/>
              <a:t>‹#›</a:t>
            </a:fld>
            <a:endParaRPr kumimoji="1" lang="ja-JP" altLang="en-US"/>
          </a:p>
        </p:txBody>
      </p:sp>
    </p:spTree>
    <p:extLst>
      <p:ext uri="{BB962C8B-B14F-4D97-AF65-F5344CB8AC3E}">
        <p14:creationId xmlns:p14="http://schemas.microsoft.com/office/powerpoint/2010/main" val="1859935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A5016ACA-5127-4FA8-AAB2-74CEB9DD0644}" type="datetimeFigureOut">
              <a:rPr kumimoji="1" lang="ja-JP" altLang="en-US" smtClean="0"/>
              <a:t>2025/6/10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CB8C784-AA4A-421B-BF39-A3F438C83070}" type="slidenum">
              <a:rPr kumimoji="1" lang="ja-JP" altLang="en-US" smtClean="0"/>
              <a:t>‹#›</a:t>
            </a:fld>
            <a:endParaRPr kumimoji="1" lang="ja-JP" altLang="en-US"/>
          </a:p>
        </p:txBody>
      </p:sp>
    </p:spTree>
    <p:extLst>
      <p:ext uri="{BB962C8B-B14F-4D97-AF65-F5344CB8AC3E}">
        <p14:creationId xmlns:p14="http://schemas.microsoft.com/office/powerpoint/2010/main" val="789593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5016ACA-5127-4FA8-AAB2-74CEB9DD0644}" type="datetimeFigureOut">
              <a:rPr kumimoji="1" lang="ja-JP" altLang="en-US" smtClean="0"/>
              <a:t>2025/6/10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CB8C784-AA4A-421B-BF39-A3F438C83070}" type="slidenum">
              <a:rPr kumimoji="1" lang="ja-JP" altLang="en-US" smtClean="0"/>
              <a:t>‹#›</a:t>
            </a:fld>
            <a:endParaRPr kumimoji="1" lang="ja-JP" altLang="en-US"/>
          </a:p>
        </p:txBody>
      </p:sp>
    </p:spTree>
    <p:extLst>
      <p:ext uri="{BB962C8B-B14F-4D97-AF65-F5344CB8AC3E}">
        <p14:creationId xmlns:p14="http://schemas.microsoft.com/office/powerpoint/2010/main" val="2861986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2" y="518922"/>
            <a:ext cx="3158729" cy="2208433"/>
          </a:xfrm>
        </p:spPr>
        <p:txBody>
          <a:bodyPr anchor="b"/>
          <a:lstStyle>
            <a:lvl1pPr algn="l">
              <a:defRPr sz="28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753803" y="518923"/>
            <a:ext cx="5367338" cy="11123625"/>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80062" y="2727356"/>
            <a:ext cx="3158729" cy="8915192"/>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A5016ACA-5127-4FA8-AAB2-74CEB9DD0644}" type="datetimeFigureOut">
              <a:rPr kumimoji="1" lang="ja-JP" altLang="en-US" smtClean="0"/>
              <a:t>2025/6/10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CB8C784-AA4A-421B-BF39-A3F438C83070}" type="slidenum">
              <a:rPr kumimoji="1" lang="ja-JP" altLang="en-US" smtClean="0"/>
              <a:t>‹#›</a:t>
            </a:fld>
            <a:endParaRPr kumimoji="1" lang="ja-JP" altLang="en-US"/>
          </a:p>
        </p:txBody>
      </p:sp>
    </p:spTree>
    <p:extLst>
      <p:ext uri="{BB962C8B-B14F-4D97-AF65-F5344CB8AC3E}">
        <p14:creationId xmlns:p14="http://schemas.microsoft.com/office/powerpoint/2010/main" val="149251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9123364"/>
            <a:ext cx="5760720" cy="1077065"/>
          </a:xfrm>
        </p:spPr>
        <p:txBody>
          <a:bodyPr anchor="b"/>
          <a:lstStyle>
            <a:lvl1pPr algn="l">
              <a:defRPr sz="2800" b="1"/>
            </a:lvl1pPr>
          </a:lstStyle>
          <a:p>
            <a:r>
              <a:rPr kumimoji="1" lang="ja-JP" altLang="en-US"/>
              <a:t>マスター タイトルの書式設定</a:t>
            </a:r>
          </a:p>
        </p:txBody>
      </p:sp>
      <p:sp>
        <p:nvSpPr>
          <p:cNvPr id="3" name="図プレースホルダー 2"/>
          <p:cNvSpPr>
            <a:spLocks noGrp="1"/>
          </p:cNvSpPr>
          <p:nvPr>
            <p:ph type="pic" idx="1"/>
          </p:nvPr>
        </p:nvSpPr>
        <p:spPr>
          <a:xfrm>
            <a:off x="1881902" y="1164556"/>
            <a:ext cx="5760720" cy="7820025"/>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200429"/>
            <a:ext cx="5760720" cy="1529610"/>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A5016ACA-5127-4FA8-AAB2-74CEB9DD0644}" type="datetimeFigureOut">
              <a:rPr kumimoji="1" lang="ja-JP" altLang="en-US" smtClean="0"/>
              <a:t>2025/6/10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CB8C784-AA4A-421B-BF39-A3F438C83070}" type="slidenum">
              <a:rPr kumimoji="1" lang="ja-JP" altLang="en-US" smtClean="0"/>
              <a:t>‹#›</a:t>
            </a:fld>
            <a:endParaRPr kumimoji="1" lang="ja-JP" altLang="en-US"/>
          </a:p>
        </p:txBody>
      </p:sp>
    </p:spTree>
    <p:extLst>
      <p:ext uri="{BB962C8B-B14F-4D97-AF65-F5344CB8AC3E}">
        <p14:creationId xmlns:p14="http://schemas.microsoft.com/office/powerpoint/2010/main" val="3481998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21940"/>
            <a:ext cx="8641080" cy="2172229"/>
          </a:xfrm>
          <a:prstGeom prst="rect">
            <a:avLst/>
          </a:prstGeom>
        </p:spPr>
        <p:txBody>
          <a:bodyPr vert="horz" lIns="128016" tIns="64008" rIns="128016" bIns="64008"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80060" y="3041123"/>
            <a:ext cx="8641080" cy="8601425"/>
          </a:xfrm>
          <a:prstGeom prst="rect">
            <a:avLst/>
          </a:prstGeom>
        </p:spPr>
        <p:txBody>
          <a:bodyPr vert="horz" lIns="128016" tIns="64008" rIns="128016" bIns="64008"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80060" y="12080009"/>
            <a:ext cx="2240280" cy="693906"/>
          </a:xfrm>
          <a:prstGeom prst="rect">
            <a:avLst/>
          </a:prstGeom>
        </p:spPr>
        <p:txBody>
          <a:bodyPr vert="horz" lIns="128016" tIns="64008" rIns="128016" bIns="64008" rtlCol="0" anchor="ctr"/>
          <a:lstStyle>
            <a:lvl1pPr algn="l">
              <a:defRPr sz="1700">
                <a:solidFill>
                  <a:schemeClr val="tx1">
                    <a:tint val="75000"/>
                  </a:schemeClr>
                </a:solidFill>
              </a:defRPr>
            </a:lvl1pPr>
          </a:lstStyle>
          <a:p>
            <a:fld id="{A5016ACA-5127-4FA8-AAB2-74CEB9DD0644}" type="datetimeFigureOut">
              <a:rPr kumimoji="1" lang="ja-JP" altLang="en-US" smtClean="0"/>
              <a:t>2025/6/10</a:t>
            </a:fld>
            <a:endParaRPr kumimoji="1" lang="ja-JP" altLang="en-US"/>
          </a:p>
        </p:txBody>
      </p:sp>
      <p:sp>
        <p:nvSpPr>
          <p:cNvPr id="5" name="フッター プレースホルダー 4"/>
          <p:cNvSpPr>
            <a:spLocks noGrp="1"/>
          </p:cNvSpPr>
          <p:nvPr>
            <p:ph type="ftr" sz="quarter" idx="3"/>
          </p:nvPr>
        </p:nvSpPr>
        <p:spPr>
          <a:xfrm>
            <a:off x="3280410" y="12080009"/>
            <a:ext cx="3040380" cy="69390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2080009"/>
            <a:ext cx="2240280" cy="693906"/>
          </a:xfrm>
          <a:prstGeom prst="rect">
            <a:avLst/>
          </a:prstGeom>
        </p:spPr>
        <p:txBody>
          <a:bodyPr vert="horz" lIns="128016" tIns="64008" rIns="128016" bIns="64008" rtlCol="0" anchor="ctr"/>
          <a:lstStyle>
            <a:lvl1pPr algn="r">
              <a:defRPr sz="1700">
                <a:solidFill>
                  <a:schemeClr val="tx1">
                    <a:tint val="75000"/>
                  </a:schemeClr>
                </a:solidFill>
              </a:defRPr>
            </a:lvl1pPr>
          </a:lstStyle>
          <a:p>
            <a:fld id="{7CB8C784-AA4A-421B-BF39-A3F438C83070}" type="slidenum">
              <a:rPr kumimoji="1" lang="ja-JP" altLang="en-US" smtClean="0"/>
              <a:t>‹#›</a:t>
            </a:fld>
            <a:endParaRPr kumimoji="1" lang="ja-JP" altLang="en-US"/>
          </a:p>
        </p:txBody>
      </p:sp>
    </p:spTree>
    <p:extLst>
      <p:ext uri="{BB962C8B-B14F-4D97-AF65-F5344CB8AC3E}">
        <p14:creationId xmlns:p14="http://schemas.microsoft.com/office/powerpoint/2010/main" val="1368689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図 23">
            <a:extLst>
              <a:ext uri="{FF2B5EF4-FFF2-40B4-BE49-F238E27FC236}">
                <a16:creationId xmlns:a16="http://schemas.microsoft.com/office/drawing/2014/main" id="{13EEF248-4EF6-4C53-BE37-6EDB5FC881A4}"/>
              </a:ext>
            </a:extLst>
          </p:cNvPr>
          <p:cNvPicPr>
            <a:picLocks noChangeAspect="1"/>
          </p:cNvPicPr>
          <p:nvPr/>
        </p:nvPicPr>
        <p:blipFill rotWithShape="1">
          <a:blip r:embed="rId3">
            <a:extLst>
              <a:ext uri="{28A0092B-C50C-407E-A947-70E740481C1C}">
                <a14:useLocalDpi xmlns:a14="http://schemas.microsoft.com/office/drawing/2010/main" val="0"/>
              </a:ext>
            </a:extLst>
          </a:blip>
          <a:srcRect r="258"/>
          <a:stretch/>
        </p:blipFill>
        <p:spPr>
          <a:xfrm rot="5400000">
            <a:off x="1398240" y="3030214"/>
            <a:ext cx="6804718" cy="9601202"/>
          </a:xfrm>
          <a:prstGeom prst="rect">
            <a:avLst/>
          </a:prstGeom>
        </p:spPr>
      </p:pic>
      <p:pic>
        <p:nvPicPr>
          <p:cNvPr id="5" name="図 4">
            <a:extLst>
              <a:ext uri="{FF2B5EF4-FFF2-40B4-BE49-F238E27FC236}">
                <a16:creationId xmlns:a16="http://schemas.microsoft.com/office/drawing/2014/main" id="{2D89AC27-C93C-409F-A6AE-D35C159E54B1}"/>
              </a:ext>
            </a:extLst>
          </p:cNvPr>
          <p:cNvPicPr>
            <a:picLocks noChangeAspect="1"/>
          </p:cNvPicPr>
          <p:nvPr/>
        </p:nvPicPr>
        <p:blipFill rotWithShape="1">
          <a:blip r:embed="rId3">
            <a:extLst>
              <a:ext uri="{28A0092B-C50C-407E-A947-70E740481C1C}">
                <a14:useLocalDpi xmlns:a14="http://schemas.microsoft.com/office/drawing/2010/main" val="0"/>
              </a:ext>
            </a:extLst>
          </a:blip>
          <a:srcRect r="258"/>
          <a:stretch/>
        </p:blipFill>
        <p:spPr>
          <a:xfrm rot="5400000">
            <a:off x="1398240" y="-1398241"/>
            <a:ext cx="6804718" cy="9601202"/>
          </a:xfrm>
          <a:prstGeom prst="rect">
            <a:avLst/>
          </a:prstGeom>
        </p:spPr>
      </p:pic>
      <p:graphicFrame>
        <p:nvGraphicFramePr>
          <p:cNvPr id="20" name="表 19"/>
          <p:cNvGraphicFramePr>
            <a:graphicFrameLocks noGrp="1"/>
          </p:cNvGraphicFramePr>
          <p:nvPr>
            <p:extLst>
              <p:ext uri="{D42A27DB-BD31-4B8C-83A1-F6EECF244321}">
                <p14:modId xmlns:p14="http://schemas.microsoft.com/office/powerpoint/2010/main" val="794551736"/>
              </p:ext>
            </p:extLst>
          </p:nvPr>
        </p:nvGraphicFramePr>
        <p:xfrm>
          <a:off x="265070" y="2744323"/>
          <a:ext cx="9071059" cy="8325834"/>
        </p:xfrm>
        <a:graphic>
          <a:graphicData uri="http://schemas.openxmlformats.org/drawingml/2006/table">
            <a:tbl>
              <a:tblPr firstRow="1" bandRow="1">
                <a:tableStyleId>{10A1B5D5-9B99-4C35-A422-299274C87663}</a:tableStyleId>
              </a:tblPr>
              <a:tblGrid>
                <a:gridCol w="575090">
                  <a:extLst>
                    <a:ext uri="{9D8B030D-6E8A-4147-A177-3AD203B41FA5}">
                      <a16:colId xmlns:a16="http://schemas.microsoft.com/office/drawing/2014/main" val="20000"/>
                    </a:ext>
                  </a:extLst>
                </a:gridCol>
                <a:gridCol w="1440160">
                  <a:extLst>
                    <a:ext uri="{9D8B030D-6E8A-4147-A177-3AD203B41FA5}">
                      <a16:colId xmlns:a16="http://schemas.microsoft.com/office/drawing/2014/main" val="20001"/>
                    </a:ext>
                  </a:extLst>
                </a:gridCol>
                <a:gridCol w="3960440">
                  <a:extLst>
                    <a:ext uri="{9D8B030D-6E8A-4147-A177-3AD203B41FA5}">
                      <a16:colId xmlns:a16="http://schemas.microsoft.com/office/drawing/2014/main" val="20002"/>
                    </a:ext>
                  </a:extLst>
                </a:gridCol>
                <a:gridCol w="1224136">
                  <a:extLst>
                    <a:ext uri="{9D8B030D-6E8A-4147-A177-3AD203B41FA5}">
                      <a16:colId xmlns:a16="http://schemas.microsoft.com/office/drawing/2014/main" val="1436427343"/>
                    </a:ext>
                  </a:extLst>
                </a:gridCol>
                <a:gridCol w="1871233">
                  <a:extLst>
                    <a:ext uri="{9D8B030D-6E8A-4147-A177-3AD203B41FA5}">
                      <a16:colId xmlns:a16="http://schemas.microsoft.com/office/drawing/2014/main" val="2635014120"/>
                    </a:ext>
                  </a:extLst>
                </a:gridCol>
              </a:tblGrid>
              <a:tr h="261834">
                <a:tc>
                  <a:txBody>
                    <a:bodyPr/>
                    <a:lstStyle/>
                    <a:p>
                      <a:pPr algn="ctr"/>
                      <a:r>
                        <a:rPr kumimoji="1" lang="ja-JP" altLang="en-US" sz="1000" dirty="0"/>
                        <a:t>コース</a:t>
                      </a:r>
                      <a:endParaRPr kumimoji="1" lang="ja-JP" altLang="en-US" sz="1000" b="0" dirty="0">
                        <a:solidFill>
                          <a:schemeClr val="tx1"/>
                        </a:solidFill>
                      </a:endParaRPr>
                    </a:p>
                  </a:txBody>
                  <a:tcPr anchor="ctr">
                    <a:solidFill>
                      <a:srgbClr val="FFC000"/>
                    </a:solidFill>
                  </a:tcPr>
                </a:tc>
                <a:tc>
                  <a:txBody>
                    <a:bodyPr/>
                    <a:lstStyle/>
                    <a:p>
                      <a:pPr algn="ctr"/>
                      <a:r>
                        <a:rPr kumimoji="1" lang="ja-JP" altLang="en-US" sz="1000"/>
                        <a:t>日　　　程</a:t>
                      </a:r>
                      <a:endParaRPr kumimoji="1" lang="ja-JP" altLang="en-US" sz="1000" b="0" dirty="0">
                        <a:solidFill>
                          <a:schemeClr val="bg1"/>
                        </a:solidFill>
                      </a:endParaRPr>
                    </a:p>
                  </a:txBody>
                  <a:tcPr anchor="ctr">
                    <a:solidFill>
                      <a:srgbClr val="FFC000"/>
                    </a:solidFill>
                  </a:tcPr>
                </a:tc>
                <a:tc>
                  <a:txBody>
                    <a:bodyPr/>
                    <a:lstStyle/>
                    <a:p>
                      <a:pPr algn="ctr"/>
                      <a:r>
                        <a:rPr kumimoji="1" lang="ja-JP" altLang="en-US" sz="1000" dirty="0"/>
                        <a:t>テ　ー　マ</a:t>
                      </a:r>
                      <a:endParaRPr kumimoji="1" lang="ja-JP" altLang="en-US" sz="1000" b="0" dirty="0">
                        <a:solidFill>
                          <a:schemeClr val="tx1"/>
                        </a:solidFill>
                      </a:endParaRPr>
                    </a:p>
                  </a:txBody>
                  <a:tcPr anchor="ctr">
                    <a:solidFill>
                      <a:srgbClr val="FFC000"/>
                    </a:solidFill>
                  </a:tcPr>
                </a:tc>
                <a:tc gridSpan="2">
                  <a:txBody>
                    <a:bodyPr/>
                    <a:lstStyle/>
                    <a:p>
                      <a:pPr algn="ctr"/>
                      <a:r>
                        <a:rPr kumimoji="1" lang="ja-JP" altLang="en-US" sz="1000" b="0">
                          <a:solidFill>
                            <a:schemeClr val="bg1"/>
                          </a:solidFill>
                        </a:rPr>
                        <a:t>講　　　師</a:t>
                      </a:r>
                      <a:endParaRPr kumimoji="1" lang="ja-JP" altLang="en-US" sz="1000" b="0" dirty="0">
                        <a:solidFill>
                          <a:schemeClr val="bg1"/>
                        </a:solidFill>
                      </a:endParaRPr>
                    </a:p>
                  </a:txBody>
                  <a:tcPr anchor="ctr">
                    <a:solidFill>
                      <a:srgbClr val="FFC000"/>
                    </a:solidFill>
                  </a:tcPr>
                </a:tc>
                <a:tc hMerge="1">
                  <a:txBody>
                    <a:bodyPr/>
                    <a:lstStyle/>
                    <a:p>
                      <a:pPr algn="ctr"/>
                      <a:endParaRPr kumimoji="1" lang="ja-JP" altLang="en-US" sz="1200" b="0" dirty="0">
                        <a:solidFill>
                          <a:schemeClr val="tx1"/>
                        </a:solidFill>
                      </a:endParaRPr>
                    </a:p>
                  </a:txBody>
                  <a:tcPr anchor="ctr">
                    <a:solidFill>
                      <a:srgbClr val="FFC000"/>
                    </a:solidFill>
                  </a:tcPr>
                </a:tc>
                <a:extLst>
                  <a:ext uri="{0D108BD9-81ED-4DB2-BD59-A6C34878D82A}">
                    <a16:rowId xmlns:a16="http://schemas.microsoft.com/office/drawing/2014/main" val="10000"/>
                  </a:ext>
                </a:extLst>
              </a:tr>
              <a:tr h="792000">
                <a:tc>
                  <a:txBody>
                    <a:bodyPr/>
                    <a:lstStyle/>
                    <a:p>
                      <a:pPr algn="ctr"/>
                      <a:r>
                        <a:rPr kumimoji="1" lang="en-US" altLang="ja-JP" sz="2000"/>
                        <a:t>1</a:t>
                      </a:r>
                      <a:endParaRPr kumimoji="1" lang="ja-JP" altLang="en-US" sz="2000" b="0" dirty="0">
                        <a:solidFill>
                          <a:schemeClr val="tx1"/>
                        </a:solidFill>
                      </a:endParaRPr>
                    </a:p>
                  </a:txBody>
                  <a:tcPr anchor="ctr"/>
                </a:tc>
                <a:tc>
                  <a:txBody>
                    <a:bodyPr/>
                    <a:lstStyle/>
                    <a:p>
                      <a:pPr marL="0" marR="0" indent="0" algn="ctr" defTabSz="1280160" rtl="0" eaLnBrk="1" fontAlgn="auto" latinLnBrk="0" hangingPunct="1">
                        <a:lnSpc>
                          <a:spcPct val="100000"/>
                        </a:lnSpc>
                        <a:spcBef>
                          <a:spcPts val="0"/>
                        </a:spcBef>
                        <a:spcAft>
                          <a:spcPts val="0"/>
                        </a:spcAft>
                        <a:buClrTx/>
                        <a:buSzTx/>
                        <a:buFontTx/>
                        <a:buNone/>
                        <a:tabLst/>
                        <a:defRPr/>
                      </a:pPr>
                      <a:r>
                        <a:rPr kumimoji="1" lang="en-US" altLang="ja-JP" sz="1600"/>
                        <a:t>7</a:t>
                      </a:r>
                      <a:r>
                        <a:rPr kumimoji="1" lang="ja-JP" altLang="en-US" sz="1600"/>
                        <a:t>月</a:t>
                      </a:r>
                      <a:r>
                        <a:rPr kumimoji="1" lang="en-US" altLang="ja-JP" sz="1600"/>
                        <a:t>30</a:t>
                      </a:r>
                      <a:r>
                        <a:rPr kumimoji="1" lang="ja-JP" altLang="en-US" sz="1600"/>
                        <a:t>日</a:t>
                      </a:r>
                      <a:r>
                        <a:rPr kumimoji="1" lang="en-US" altLang="ja-JP" sz="1600"/>
                        <a:t>(</a:t>
                      </a:r>
                      <a:r>
                        <a:rPr kumimoji="1" lang="ja-JP" altLang="en-US" sz="1600"/>
                        <a:t>水</a:t>
                      </a:r>
                      <a:r>
                        <a:rPr kumimoji="1" lang="en-US" altLang="ja-JP" sz="1600"/>
                        <a:t>)</a:t>
                      </a:r>
                      <a:endParaRPr kumimoji="1" lang="en-US" altLang="ja-JP" sz="1600" b="1" dirty="0"/>
                    </a:p>
                  </a:txBody>
                  <a:tcPr anchor="ctr"/>
                </a:tc>
                <a:tc>
                  <a:txBody>
                    <a:bodyPr/>
                    <a:lstStyle/>
                    <a:p>
                      <a:pPr algn="l"/>
                      <a:r>
                        <a:rPr kumimoji="1" lang="ja-JP" altLang="en-US" sz="1500" strike="noStrike" baseline="0"/>
                        <a:t>ぜひ知っておきたい！発達障害や就学後の</a:t>
                      </a:r>
                      <a:endParaRPr kumimoji="1" lang="en-US" altLang="ja-JP" sz="1500" strike="noStrike" baseline="0"/>
                    </a:p>
                    <a:p>
                      <a:pPr algn="l"/>
                      <a:r>
                        <a:rPr kumimoji="1" lang="ja-JP" altLang="en-US" sz="1500" strike="noStrike" baseline="0"/>
                        <a:t>メンタルヘルス不調（心身症や不登校など）の</a:t>
                      </a:r>
                      <a:endParaRPr kumimoji="1" lang="en-US" altLang="ja-JP" sz="1500" strike="noStrike" baseline="0"/>
                    </a:p>
                    <a:p>
                      <a:pPr algn="l"/>
                      <a:r>
                        <a:rPr kumimoji="1" lang="ja-JP" altLang="en-US" sz="1500" strike="noStrike" baseline="0"/>
                        <a:t>とらえ方・かかわり方　　　　　　　　　　　　　　　　</a:t>
                      </a:r>
                      <a:endParaRPr kumimoji="1" lang="ja-JP" altLang="en-US" sz="1200" b="0" dirty="0">
                        <a:solidFill>
                          <a:schemeClr val="tx1"/>
                        </a:solidFill>
                      </a:endParaRPr>
                    </a:p>
                  </a:txBody>
                  <a:tcPr anchor="ctr"/>
                </a:tc>
                <a:tc>
                  <a:txBody>
                    <a:bodyPr/>
                    <a:lstStyle/>
                    <a:p>
                      <a:pPr algn="ctr"/>
                      <a:r>
                        <a:rPr kumimoji="1" lang="ja-JP" altLang="en-US" sz="1500" b="0" i="0" u="none" strike="noStrike" kern="1200" cap="none" spc="0" normalizeH="0" baseline="0" noProof="0">
                          <a:ln>
                            <a:noFill/>
                          </a:ln>
                          <a:solidFill>
                            <a:prstClr val="black"/>
                          </a:solidFill>
                          <a:effectLst/>
                          <a:uLnTx/>
                          <a:uFillTx/>
                          <a:latin typeface="+mn-lt"/>
                          <a:ea typeface="+mn-ea"/>
                          <a:cs typeface="+mn-cs"/>
                        </a:rPr>
                        <a:t>井上 真一郎</a:t>
                      </a:r>
                      <a:endParaRPr kumimoji="1" lang="en-US" altLang="ja-JP" sz="1500" b="0" i="0" u="none" strike="noStrike" kern="1200" cap="none" spc="0" normalizeH="0" baseline="0" noProof="0">
                        <a:ln>
                          <a:noFill/>
                        </a:ln>
                        <a:solidFill>
                          <a:prstClr val="black"/>
                        </a:solidFill>
                        <a:effectLst/>
                        <a:uLnTx/>
                        <a:uFillTx/>
                        <a:latin typeface="+mn-lt"/>
                        <a:ea typeface="+mn-ea"/>
                        <a:cs typeface="+mn-cs"/>
                      </a:endParaRPr>
                    </a:p>
                  </a:txBody>
                  <a:tcPr anchor="ctr"/>
                </a:tc>
                <a:tc>
                  <a:txBody>
                    <a:bodyPr/>
                    <a:lstStyle/>
                    <a:p>
                      <a:pPr algn="l"/>
                      <a:r>
                        <a:rPr kumimoji="1" lang="en-US" altLang="ja-JP" sz="1000" b="0" i="0" u="none" strike="noStrike" kern="1200" cap="none" spc="0" normalizeH="0" baseline="0" noProof="0">
                          <a:ln>
                            <a:noFill/>
                          </a:ln>
                          <a:solidFill>
                            <a:prstClr val="black"/>
                          </a:solidFill>
                          <a:effectLst/>
                          <a:uLnTx/>
                          <a:uFillTx/>
                          <a:latin typeface="+mn-lt"/>
                          <a:ea typeface="+mn-ea"/>
                          <a:cs typeface="+mn-cs"/>
                        </a:rPr>
                        <a:t>(</a:t>
                      </a:r>
                      <a:r>
                        <a:rPr kumimoji="1" lang="ja-JP" altLang="en-US" sz="1000" b="0" i="0" u="none" strike="noStrike" kern="1200" cap="none" spc="0" normalizeH="0" baseline="0" noProof="0">
                          <a:ln>
                            <a:noFill/>
                          </a:ln>
                          <a:solidFill>
                            <a:prstClr val="black"/>
                          </a:solidFill>
                          <a:effectLst/>
                          <a:uLnTx/>
                          <a:uFillTx/>
                          <a:latin typeface="+mn-lt"/>
                          <a:ea typeface="+mn-ea"/>
                          <a:cs typeface="+mn-cs"/>
                        </a:rPr>
                        <a:t>新見公立大学看護学科</a:t>
                      </a:r>
                      <a:r>
                        <a:rPr kumimoji="1" lang="en-US" altLang="ja-JP" sz="1000" b="0" i="0" u="none" strike="noStrike" kern="1200" cap="none" spc="0" normalizeH="0" baseline="0" noProof="0">
                          <a:ln>
                            <a:noFill/>
                          </a:ln>
                          <a:solidFill>
                            <a:prstClr val="black"/>
                          </a:solidFill>
                          <a:effectLst/>
                          <a:uLnTx/>
                          <a:uFillTx/>
                          <a:latin typeface="+mn-lt"/>
                          <a:ea typeface="+mn-ea"/>
                          <a:cs typeface="+mn-cs"/>
                        </a:rPr>
                        <a:t>)</a:t>
                      </a:r>
                      <a:endParaRPr kumimoji="1" lang="ja-JP" altLang="en-US" sz="1000" b="0" dirty="0">
                        <a:solidFill>
                          <a:schemeClr val="tx1"/>
                        </a:solidFill>
                      </a:endParaRPr>
                    </a:p>
                  </a:txBody>
                  <a:tcPr anchor="ctr"/>
                </a:tc>
                <a:extLst>
                  <a:ext uri="{0D108BD9-81ED-4DB2-BD59-A6C34878D82A}">
                    <a16:rowId xmlns:a16="http://schemas.microsoft.com/office/drawing/2014/main" val="10002"/>
                  </a:ext>
                </a:extLst>
              </a:tr>
              <a:tr h="756000">
                <a:tc>
                  <a:txBody>
                    <a:bodyPr/>
                    <a:lstStyle/>
                    <a:p>
                      <a:pPr algn="ctr"/>
                      <a:r>
                        <a:rPr kumimoji="1" lang="en-US" altLang="ja-JP" sz="2000"/>
                        <a:t>2</a:t>
                      </a:r>
                      <a:endParaRPr kumimoji="1" lang="ja-JP" altLang="en-US" sz="2000" b="0" dirty="0">
                        <a:solidFill>
                          <a:schemeClr val="tx1"/>
                        </a:solidFill>
                      </a:endParaRPr>
                    </a:p>
                  </a:txBody>
                  <a:tcPr anchor="ctr"/>
                </a:tc>
                <a:tc>
                  <a:txBody>
                    <a:bodyPr/>
                    <a:lstStyle/>
                    <a:p>
                      <a:pPr algn="ctr"/>
                      <a:r>
                        <a:rPr kumimoji="1" lang="en-US" altLang="ja-JP" sz="1600"/>
                        <a:t>8</a:t>
                      </a:r>
                      <a:r>
                        <a:rPr kumimoji="1" lang="ja-JP" altLang="en-US" sz="1600"/>
                        <a:t>月</a:t>
                      </a:r>
                      <a:r>
                        <a:rPr kumimoji="1" lang="en-US" altLang="ja-JP" sz="1600"/>
                        <a:t>7</a:t>
                      </a:r>
                      <a:r>
                        <a:rPr kumimoji="1" lang="ja-JP" altLang="en-US" sz="1600"/>
                        <a:t>日</a:t>
                      </a:r>
                      <a:r>
                        <a:rPr kumimoji="1" lang="en-US" altLang="ja-JP" sz="1600" dirty="0"/>
                        <a:t>(</a:t>
                      </a:r>
                      <a:r>
                        <a:rPr kumimoji="1" lang="ja-JP" altLang="en-US" sz="1600" dirty="0"/>
                        <a:t>木</a:t>
                      </a:r>
                      <a:r>
                        <a:rPr kumimoji="1" lang="en-US" altLang="ja-JP" sz="1600" dirty="0"/>
                        <a:t>)</a:t>
                      </a:r>
                      <a:endParaRPr kumimoji="1" lang="en-US" altLang="ja-JP" sz="1600" b="1" dirty="0"/>
                    </a:p>
                  </a:txBody>
                  <a:tcPr anchor="ctr"/>
                </a:tc>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lt"/>
                          <a:ea typeface="+mn-ea"/>
                          <a:cs typeface="+mn-cs"/>
                        </a:rPr>
                        <a:t>保育現場で活用できる身体表現</a:t>
                      </a:r>
                      <a:endParaRPr kumimoji="1" lang="en-US" altLang="ja-JP" sz="1500" b="0" i="0" u="none" strike="noStrike" kern="1200" cap="none" spc="0" normalizeH="0" baseline="0" noProof="0">
                        <a:ln>
                          <a:noFill/>
                        </a:ln>
                        <a:solidFill>
                          <a:prstClr val="black"/>
                        </a:solidFill>
                        <a:effectLst/>
                        <a:uLnTx/>
                        <a:uFillTx/>
                        <a:latin typeface="+mn-lt"/>
                        <a:ea typeface="+mn-ea"/>
                        <a:cs typeface="+mn-cs"/>
                      </a:endParaRPr>
                    </a:p>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lt"/>
                          <a:ea typeface="+mn-ea"/>
                          <a:cs typeface="+mn-cs"/>
                        </a:rPr>
                        <a:t>　～新しい経験が作り出す相互作用とは～</a:t>
                      </a:r>
                      <a:endParaRPr kumimoji="1" lang="en-US" altLang="ja-JP" sz="1400" b="0" i="0" u="none" strike="noStrike" kern="1200" cap="none" spc="0" normalizeH="0" baseline="0" noProof="0">
                        <a:ln>
                          <a:noFill/>
                        </a:ln>
                        <a:solidFill>
                          <a:prstClr val="black"/>
                        </a:solidFill>
                        <a:effectLst/>
                        <a:uLnTx/>
                        <a:uFillTx/>
                        <a:latin typeface="+mn-lt"/>
                        <a:ea typeface="+mn-ea"/>
                        <a:cs typeface="+mn-cs"/>
                      </a:endParaRPr>
                    </a:p>
                    <a:p>
                      <a:pPr marL="0" marR="0" lvl="0" indent="0" algn="l" defTabSz="128016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prstClr val="black"/>
                          </a:solidFill>
                          <a:effectLst/>
                          <a:uLnTx/>
                          <a:uFillTx/>
                          <a:latin typeface="+mn-lt"/>
                          <a:ea typeface="+mn-ea"/>
                          <a:cs typeface="+mn-cs"/>
                        </a:rPr>
                        <a:t>※</a:t>
                      </a:r>
                      <a:r>
                        <a:rPr kumimoji="1" lang="ja-JP" altLang="en-US" sz="1200" b="0" i="0" u="none" strike="noStrike" kern="1200" cap="none" spc="0" normalizeH="0" baseline="0" noProof="0">
                          <a:ln>
                            <a:noFill/>
                          </a:ln>
                          <a:solidFill>
                            <a:prstClr val="black"/>
                          </a:solidFill>
                          <a:effectLst/>
                          <a:uLnTx/>
                          <a:uFillTx/>
                          <a:latin typeface="+mn-lt"/>
                          <a:ea typeface="+mn-ea"/>
                          <a:cs typeface="+mn-cs"/>
                        </a:rPr>
                        <a:t>持ち物：動きやすい服装、汗拭き用タオル、水分　　　　</a:t>
                      </a:r>
                      <a:endParaRPr kumimoji="1" lang="ja-JP" altLang="en-US" sz="1200" b="0" dirty="0">
                        <a:solidFill>
                          <a:schemeClr val="tx1"/>
                        </a:solidFill>
                      </a:endParaRPr>
                    </a:p>
                  </a:txBody>
                  <a:tcPr anchor="ct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1500" b="0">
                          <a:solidFill>
                            <a:schemeClr val="tx1"/>
                          </a:solidFill>
                        </a:rPr>
                        <a:t>福武 幸世</a:t>
                      </a:r>
                      <a:endParaRPr kumimoji="1" lang="ja-JP" altLang="en-US" sz="1500" b="0" dirty="0">
                        <a:solidFill>
                          <a:schemeClr val="tx1"/>
                        </a:solidFill>
                      </a:endParaRPr>
                    </a:p>
                  </a:txBody>
                  <a:tcPr anchor="ctr"/>
                </a:tc>
                <a:tc>
                  <a:txBody>
                    <a:bodyPr/>
                    <a:lstStyle/>
                    <a:p>
                      <a:pPr algn="l"/>
                      <a:r>
                        <a:rPr kumimoji="1" lang="en-US" altLang="ja-JP" sz="1000" b="0" i="0" u="none" strike="noStrike" kern="1200" cap="none" spc="0" normalizeH="0" baseline="0" noProof="0">
                          <a:ln>
                            <a:noFill/>
                          </a:ln>
                          <a:solidFill>
                            <a:prstClr val="black"/>
                          </a:solidFill>
                          <a:effectLst/>
                          <a:uLnTx/>
                          <a:uFillTx/>
                          <a:latin typeface="+mn-lt"/>
                          <a:ea typeface="+mn-ea"/>
                          <a:cs typeface="+mn-cs"/>
                        </a:rPr>
                        <a:t>(</a:t>
                      </a:r>
                      <a:r>
                        <a:rPr kumimoji="1" lang="ja-JP" altLang="en-US" sz="1000" b="0" i="0" u="none" strike="noStrike" kern="1200" cap="none" spc="0" normalizeH="0" baseline="0" noProof="0">
                          <a:ln>
                            <a:noFill/>
                          </a:ln>
                          <a:solidFill>
                            <a:prstClr val="black"/>
                          </a:solidFill>
                          <a:effectLst/>
                          <a:uLnTx/>
                          <a:uFillTx/>
                          <a:latin typeface="+mn-lt"/>
                          <a:ea typeface="+mn-ea"/>
                          <a:cs typeface="+mn-cs"/>
                        </a:rPr>
                        <a:t>新見公立大学健康保育学科</a:t>
                      </a:r>
                      <a:r>
                        <a:rPr kumimoji="1" lang="en-US" altLang="ja-JP" sz="1000" b="0" i="0" u="none" strike="noStrike" kern="1200" cap="none" spc="0" normalizeH="0" baseline="0" noProof="0">
                          <a:ln>
                            <a:noFill/>
                          </a:ln>
                          <a:solidFill>
                            <a:prstClr val="black"/>
                          </a:solidFill>
                          <a:effectLst/>
                          <a:uLnTx/>
                          <a:uFillTx/>
                          <a:latin typeface="+mn-lt"/>
                          <a:ea typeface="+mn-ea"/>
                          <a:cs typeface="+mn-cs"/>
                        </a:rPr>
                        <a:t>)</a:t>
                      </a:r>
                      <a:endParaRPr kumimoji="1" lang="ja-JP" altLang="en-US" sz="1000" b="0" dirty="0">
                        <a:solidFill>
                          <a:schemeClr val="tx1"/>
                        </a:solidFill>
                      </a:endParaRPr>
                    </a:p>
                  </a:txBody>
                  <a:tcPr anchor="ctr"/>
                </a:tc>
                <a:extLst>
                  <a:ext uri="{0D108BD9-81ED-4DB2-BD59-A6C34878D82A}">
                    <a16:rowId xmlns:a16="http://schemas.microsoft.com/office/drawing/2014/main" val="10003"/>
                  </a:ext>
                </a:extLst>
              </a:tr>
              <a:tr h="576000">
                <a:tc>
                  <a:txBody>
                    <a:bodyPr/>
                    <a:lstStyle/>
                    <a:p>
                      <a:pPr algn="ctr"/>
                      <a:r>
                        <a:rPr kumimoji="1" lang="ja-JP" altLang="en-US" sz="2000" dirty="0"/>
                        <a:t>③</a:t>
                      </a:r>
                      <a:endParaRPr kumimoji="1" lang="ja-JP" altLang="en-US" sz="2000" b="0" dirty="0">
                        <a:solidFill>
                          <a:schemeClr val="tx1"/>
                        </a:solidFill>
                      </a:endParaRPr>
                    </a:p>
                  </a:txBody>
                  <a:tcPr anchor="ctr"/>
                </a:tc>
                <a:tc>
                  <a:txBody>
                    <a:bodyPr/>
                    <a:lstStyle/>
                    <a:p>
                      <a:pPr algn="ctr"/>
                      <a:r>
                        <a:rPr kumimoji="1" lang="en-US" altLang="ja-JP" sz="1600"/>
                        <a:t>8</a:t>
                      </a:r>
                      <a:r>
                        <a:rPr kumimoji="1" lang="ja-JP" altLang="en-US" sz="1600"/>
                        <a:t>月</a:t>
                      </a:r>
                      <a:r>
                        <a:rPr kumimoji="1" lang="en-US" altLang="ja-JP" sz="1600"/>
                        <a:t>29</a:t>
                      </a:r>
                      <a:r>
                        <a:rPr kumimoji="1" lang="ja-JP" altLang="en-US" sz="1600"/>
                        <a:t>日</a:t>
                      </a:r>
                      <a:r>
                        <a:rPr kumimoji="1" lang="en-US" altLang="ja-JP" sz="1600"/>
                        <a:t>(</a:t>
                      </a:r>
                      <a:r>
                        <a:rPr kumimoji="1" lang="ja-JP" altLang="en-US" sz="1600"/>
                        <a:t>金</a:t>
                      </a:r>
                      <a:r>
                        <a:rPr kumimoji="1" lang="en-US" altLang="ja-JP" sz="1600"/>
                        <a:t>)</a:t>
                      </a:r>
                      <a:endParaRPr kumimoji="1" lang="en-US" altLang="ja-JP" sz="1600" b="1" dirty="0"/>
                    </a:p>
                  </a:txBody>
                  <a:tcPr anchor="ctr"/>
                </a:tc>
                <a:tc>
                  <a:txBody>
                    <a:bodyPr/>
                    <a:lstStyle/>
                    <a:p>
                      <a:pPr algn="l"/>
                      <a:r>
                        <a:rPr kumimoji="1" lang="ja-JP" altLang="en-US" sz="1500"/>
                        <a:t>子どもも私も楽しい保育</a:t>
                      </a:r>
                      <a:endParaRPr kumimoji="1" lang="en-US" altLang="ja-JP" sz="1500"/>
                    </a:p>
                    <a:p>
                      <a:pPr algn="l"/>
                      <a:r>
                        <a:rPr kumimoji="1" lang="ja-JP" altLang="en-US" sz="1500"/>
                        <a:t>ー子どもと保育者の相互主体性に着目してー　</a:t>
                      </a:r>
                      <a:endParaRPr kumimoji="1" lang="ja-JP" altLang="en-US" sz="1200" b="0" dirty="0">
                        <a:solidFill>
                          <a:schemeClr val="tx1"/>
                        </a:solidFill>
                      </a:endParaRPr>
                    </a:p>
                  </a:txBody>
                  <a:tcPr anchor="ctr"/>
                </a:tc>
                <a:tc>
                  <a:txBody>
                    <a:bodyPr/>
                    <a:lstStyle/>
                    <a:p>
                      <a:pPr algn="ctr"/>
                      <a:r>
                        <a:rPr kumimoji="1" lang="ja-JP" altLang="en-US" sz="1500" b="0">
                          <a:solidFill>
                            <a:schemeClr val="tx1"/>
                          </a:solidFill>
                        </a:rPr>
                        <a:t>松島 英恵</a:t>
                      </a:r>
                      <a:endParaRPr kumimoji="1" lang="ja-JP" altLang="en-US" sz="1500" b="0" dirty="0">
                        <a:solidFill>
                          <a:schemeClr val="tx1"/>
                        </a:solidFill>
                      </a:endParaRPr>
                    </a:p>
                  </a:txBody>
                  <a:tcPr anchor="ctr"/>
                </a:tc>
                <a:tc>
                  <a:txBody>
                    <a:bodyPr/>
                    <a:lstStyle/>
                    <a:p>
                      <a:pPr algn="l"/>
                      <a:r>
                        <a:rPr kumimoji="1" lang="en-US" altLang="ja-JP" sz="1000" b="0" i="0" u="none" strike="noStrike" kern="1200" cap="none" spc="0" normalizeH="0" baseline="0" noProof="0">
                          <a:ln>
                            <a:noFill/>
                          </a:ln>
                          <a:solidFill>
                            <a:prstClr val="black"/>
                          </a:solidFill>
                          <a:effectLst/>
                          <a:uLnTx/>
                          <a:uFillTx/>
                          <a:latin typeface="+mn-lt"/>
                          <a:ea typeface="+mn-ea"/>
                          <a:cs typeface="+mn-cs"/>
                        </a:rPr>
                        <a:t>(</a:t>
                      </a:r>
                      <a:r>
                        <a:rPr kumimoji="1" lang="ja-JP" altLang="en-US" sz="1000" b="0" i="0" u="none" strike="noStrike" kern="1200" cap="none" spc="0" normalizeH="0" baseline="0" noProof="0">
                          <a:ln>
                            <a:noFill/>
                          </a:ln>
                          <a:solidFill>
                            <a:prstClr val="black"/>
                          </a:solidFill>
                          <a:effectLst/>
                          <a:uLnTx/>
                          <a:uFillTx/>
                          <a:latin typeface="+mn-lt"/>
                          <a:ea typeface="+mn-ea"/>
                          <a:cs typeface="+mn-cs"/>
                        </a:rPr>
                        <a:t>新見公立大学健康保育学科</a:t>
                      </a:r>
                      <a:r>
                        <a:rPr kumimoji="1" lang="en-US" altLang="ja-JP" sz="1000" b="0" i="0" u="none" strike="noStrike" kern="1200" cap="none" spc="0" normalizeH="0" baseline="0" noProof="0">
                          <a:ln>
                            <a:noFill/>
                          </a:ln>
                          <a:solidFill>
                            <a:prstClr val="black"/>
                          </a:solidFill>
                          <a:effectLst/>
                          <a:uLnTx/>
                          <a:uFillTx/>
                          <a:latin typeface="+mn-lt"/>
                          <a:ea typeface="+mn-ea"/>
                          <a:cs typeface="+mn-cs"/>
                        </a:rPr>
                        <a:t>)</a:t>
                      </a:r>
                      <a:endParaRPr kumimoji="1" lang="ja-JP" altLang="en-US" sz="1000" b="0" dirty="0">
                        <a:solidFill>
                          <a:schemeClr val="tx1"/>
                        </a:solidFill>
                      </a:endParaRPr>
                    </a:p>
                  </a:txBody>
                  <a:tcPr anchor="ctr"/>
                </a:tc>
                <a:extLst>
                  <a:ext uri="{0D108BD9-81ED-4DB2-BD59-A6C34878D82A}">
                    <a16:rowId xmlns:a16="http://schemas.microsoft.com/office/drawing/2014/main" val="2603355451"/>
                  </a:ext>
                </a:extLst>
              </a:tr>
              <a:tr h="576000">
                <a:tc>
                  <a:txBody>
                    <a:bodyPr/>
                    <a:lstStyle/>
                    <a:p>
                      <a:pPr algn="ctr"/>
                      <a:r>
                        <a:rPr kumimoji="1" lang="en-US" altLang="ja-JP" sz="2000" dirty="0"/>
                        <a:t>4</a:t>
                      </a:r>
                      <a:endParaRPr kumimoji="1" lang="ja-JP" altLang="en-US" sz="2000" b="0" dirty="0">
                        <a:solidFill>
                          <a:schemeClr val="tx1"/>
                        </a:solidFill>
                      </a:endParaRPr>
                    </a:p>
                  </a:txBody>
                  <a:tcPr anchor="ctr"/>
                </a:tc>
                <a:tc>
                  <a:txBody>
                    <a:bodyPr/>
                    <a:lstStyle/>
                    <a:p>
                      <a:pPr marL="0" marR="0" indent="0" algn="ctr" defTabSz="1280160" rtl="0" eaLnBrk="1" fontAlgn="auto" latinLnBrk="0" hangingPunct="1">
                        <a:lnSpc>
                          <a:spcPct val="100000"/>
                        </a:lnSpc>
                        <a:spcBef>
                          <a:spcPts val="0"/>
                        </a:spcBef>
                        <a:spcAft>
                          <a:spcPts val="0"/>
                        </a:spcAft>
                        <a:buClrTx/>
                        <a:buSzTx/>
                        <a:buFontTx/>
                        <a:buNone/>
                        <a:tabLst/>
                        <a:defRPr/>
                      </a:pPr>
                      <a:r>
                        <a:rPr kumimoji="1" lang="en-US" altLang="ja-JP" sz="1600" strike="noStrike" baseline="0"/>
                        <a:t>9</a:t>
                      </a:r>
                      <a:r>
                        <a:rPr kumimoji="1" lang="ja-JP" altLang="en-US" sz="1600" strike="noStrike" baseline="0"/>
                        <a:t>月</a:t>
                      </a:r>
                      <a:r>
                        <a:rPr kumimoji="1" lang="en-US" altLang="ja-JP" sz="1600" strike="noStrike" baseline="0"/>
                        <a:t>4</a:t>
                      </a:r>
                      <a:r>
                        <a:rPr kumimoji="1" lang="ja-JP" altLang="en-US" sz="1600" strike="noStrike" baseline="0"/>
                        <a:t>日</a:t>
                      </a:r>
                      <a:r>
                        <a:rPr kumimoji="1" lang="en-US" altLang="ja-JP" sz="1600" strike="noStrike" baseline="0"/>
                        <a:t>(</a:t>
                      </a:r>
                      <a:r>
                        <a:rPr kumimoji="1" lang="ja-JP" altLang="en-US" sz="1600" strike="noStrike" baseline="0"/>
                        <a:t>木</a:t>
                      </a:r>
                      <a:r>
                        <a:rPr kumimoji="1" lang="en-US" altLang="ja-JP" sz="1600" strike="noStrike" baseline="0"/>
                        <a:t>)</a:t>
                      </a:r>
                      <a:endParaRPr kumimoji="1" lang="en-US" altLang="ja-JP" sz="1600" b="1" strike="noStrike" baseline="0" dirty="0"/>
                    </a:p>
                  </a:txBody>
                  <a:tcPr anchor="ctr"/>
                </a:tc>
                <a:tc>
                  <a:txBody>
                    <a:bodyPr/>
                    <a:lstStyle/>
                    <a:p>
                      <a:pPr algn="l"/>
                      <a:r>
                        <a:rPr kumimoji="1" lang="ja-JP" altLang="en-US" sz="1500" u="none" strike="noStrike" kern="1200" cap="none" spc="0" normalizeH="0" baseline="0" noProof="0">
                          <a:ln>
                            <a:noFill/>
                          </a:ln>
                          <a:effectLst/>
                          <a:uLnTx/>
                          <a:uFillTx/>
                        </a:rPr>
                        <a:t>幼児の発達と関わりのポイント</a:t>
                      </a:r>
                      <a:endParaRPr kumimoji="1" lang="en-US" altLang="ja-JP" sz="1500" u="none" strike="noStrike" kern="1200" cap="none" spc="0" normalizeH="0" baseline="0" noProof="0">
                        <a:ln>
                          <a:noFill/>
                        </a:ln>
                        <a:effectLst/>
                        <a:uLnTx/>
                        <a:uFillTx/>
                      </a:endParaRPr>
                    </a:p>
                    <a:p>
                      <a:pPr algn="l"/>
                      <a:r>
                        <a:rPr kumimoji="1" lang="ja-JP" altLang="en-US" sz="1500" u="none" strike="noStrike" kern="1200" cap="none" spc="0" normalizeH="0" baseline="0" noProof="0">
                          <a:ln>
                            <a:noFill/>
                          </a:ln>
                          <a:effectLst/>
                          <a:uLnTx/>
                          <a:uFillTx/>
                        </a:rPr>
                        <a:t>ー</a:t>
                      </a:r>
                      <a:r>
                        <a:rPr kumimoji="1" lang="en-US" altLang="ja-JP" sz="1500" u="none" strike="noStrike" kern="1200" cap="none" spc="0" normalizeH="0" baseline="0" noProof="0">
                          <a:ln>
                            <a:noFill/>
                          </a:ln>
                          <a:effectLst/>
                          <a:uLnTx/>
                          <a:uFillTx/>
                        </a:rPr>
                        <a:t>1</a:t>
                      </a:r>
                      <a:r>
                        <a:rPr kumimoji="1" lang="ja-JP" altLang="en-US" sz="1500" u="none" strike="noStrike" kern="1200" cap="none" spc="0" normalizeH="0" baseline="0" noProof="0">
                          <a:ln>
                            <a:noFill/>
                          </a:ln>
                          <a:effectLst/>
                          <a:uLnTx/>
                          <a:uFillTx/>
                        </a:rPr>
                        <a:t>歳児の体の発達に焦点をあててー</a:t>
                      </a:r>
                      <a:r>
                        <a:rPr kumimoji="1" lang="ja-JP" altLang="en-US" sz="1200" u="none" strike="noStrike" kern="1200" cap="none" spc="0" normalizeH="0" baseline="0" noProof="0">
                          <a:ln>
                            <a:noFill/>
                          </a:ln>
                          <a:effectLst/>
                          <a:uLnTx/>
                          <a:uFillTx/>
                        </a:rPr>
                        <a:t>　</a:t>
                      </a:r>
                      <a:endParaRPr kumimoji="1" lang="en-US" altLang="ja-JP" sz="1200" b="0" strike="noStrike" baseline="0" dirty="0">
                        <a:solidFill>
                          <a:schemeClr val="tx1"/>
                        </a:solidFill>
                      </a:endParaRPr>
                    </a:p>
                  </a:txBody>
                  <a:tcPr anchor="ctr"/>
                </a:tc>
                <a:tc>
                  <a:txBody>
                    <a:bodyPr/>
                    <a:lstStyle/>
                    <a:p>
                      <a:pPr algn="ctr"/>
                      <a:r>
                        <a:rPr kumimoji="1" lang="ja-JP" altLang="en-US" sz="1500" b="0" strike="noStrike" baseline="0">
                          <a:solidFill>
                            <a:schemeClr val="tx1"/>
                          </a:solidFill>
                        </a:rPr>
                        <a:t>入江 慶太</a:t>
                      </a:r>
                      <a:endParaRPr kumimoji="1" lang="en-US" altLang="ja-JP" sz="1500" b="0" strike="noStrike" baseline="0" dirty="0">
                        <a:solidFill>
                          <a:schemeClr val="tx1"/>
                        </a:solidFill>
                      </a:endParaRPr>
                    </a:p>
                  </a:txBody>
                  <a:tcPr anchor="ctr"/>
                </a:tc>
                <a:tc>
                  <a:txBody>
                    <a:bodyPr/>
                    <a:lstStyle/>
                    <a:p>
                      <a:pPr algn="l"/>
                      <a:r>
                        <a:rPr kumimoji="1" lang="en-US" altLang="ja-JP" sz="1000" b="0" i="0" u="none" strike="noStrike" kern="1200" cap="none" spc="0" normalizeH="0" baseline="0" noProof="0">
                          <a:ln>
                            <a:noFill/>
                          </a:ln>
                          <a:solidFill>
                            <a:prstClr val="black"/>
                          </a:solidFill>
                          <a:effectLst/>
                          <a:uLnTx/>
                          <a:uFillTx/>
                          <a:latin typeface="+mn-lt"/>
                          <a:ea typeface="+mn-ea"/>
                          <a:cs typeface="+mn-cs"/>
                        </a:rPr>
                        <a:t>(</a:t>
                      </a:r>
                      <a:r>
                        <a:rPr kumimoji="1" lang="ja-JP" altLang="en-US" sz="1000" b="0" i="0" u="none" strike="noStrike" kern="1200" cap="none" spc="0" normalizeH="0" baseline="0" noProof="0">
                          <a:ln>
                            <a:noFill/>
                          </a:ln>
                          <a:solidFill>
                            <a:prstClr val="black"/>
                          </a:solidFill>
                          <a:effectLst/>
                          <a:uLnTx/>
                          <a:uFillTx/>
                          <a:latin typeface="+mn-lt"/>
                          <a:ea typeface="+mn-ea"/>
                          <a:cs typeface="+mn-cs"/>
                        </a:rPr>
                        <a:t>新見公立大学健康保育学科</a:t>
                      </a:r>
                      <a:r>
                        <a:rPr kumimoji="1" lang="en-US" altLang="ja-JP" sz="1000" b="0" i="0" u="none" strike="noStrike" kern="1200" cap="none" spc="0" normalizeH="0" baseline="0" noProof="0">
                          <a:ln>
                            <a:noFill/>
                          </a:ln>
                          <a:solidFill>
                            <a:prstClr val="black"/>
                          </a:solidFill>
                          <a:effectLst/>
                          <a:uLnTx/>
                          <a:uFillTx/>
                          <a:latin typeface="+mn-lt"/>
                          <a:ea typeface="+mn-ea"/>
                          <a:cs typeface="+mn-cs"/>
                        </a:rPr>
                        <a:t>)</a:t>
                      </a:r>
                      <a:endParaRPr kumimoji="1" lang="ja-JP" altLang="en-US" sz="1000" b="0" dirty="0">
                        <a:solidFill>
                          <a:schemeClr val="tx1"/>
                        </a:solidFill>
                      </a:endParaRPr>
                    </a:p>
                  </a:txBody>
                  <a:tcPr anchor="ctr"/>
                </a:tc>
                <a:extLst>
                  <a:ext uri="{0D108BD9-81ED-4DB2-BD59-A6C34878D82A}">
                    <a16:rowId xmlns:a16="http://schemas.microsoft.com/office/drawing/2014/main" val="10004"/>
                  </a:ext>
                </a:extLst>
              </a:tr>
              <a:tr h="576000">
                <a:tc>
                  <a:txBody>
                    <a:bodyPr/>
                    <a:lstStyle/>
                    <a:p>
                      <a:pPr algn="ctr"/>
                      <a:r>
                        <a:rPr kumimoji="1" lang="ja-JP" altLang="en-US" sz="2000"/>
                        <a:t>⑤</a:t>
                      </a:r>
                      <a:endParaRPr kumimoji="1" lang="ja-JP" altLang="en-US" sz="2000" b="0" dirty="0">
                        <a:solidFill>
                          <a:schemeClr val="tx1"/>
                        </a:solidFill>
                      </a:endParaRPr>
                    </a:p>
                  </a:txBody>
                  <a:tcPr anchor="ctr"/>
                </a:tc>
                <a:tc>
                  <a:txBody>
                    <a:bodyPr/>
                    <a:lstStyle/>
                    <a:p>
                      <a:pPr algn="ctr"/>
                      <a:r>
                        <a:rPr kumimoji="1" lang="en-US" altLang="ja-JP" sz="1600"/>
                        <a:t>9</a:t>
                      </a:r>
                      <a:r>
                        <a:rPr kumimoji="1" lang="ja-JP" altLang="en-US" sz="1600"/>
                        <a:t>月</a:t>
                      </a:r>
                      <a:r>
                        <a:rPr kumimoji="1" lang="en-US" altLang="ja-JP" sz="1600"/>
                        <a:t>10</a:t>
                      </a:r>
                      <a:r>
                        <a:rPr kumimoji="1" lang="ja-JP" altLang="en-US" sz="1600"/>
                        <a:t>日</a:t>
                      </a:r>
                      <a:r>
                        <a:rPr kumimoji="1" lang="en-US" altLang="ja-JP" sz="1600"/>
                        <a:t>(</a:t>
                      </a:r>
                      <a:r>
                        <a:rPr kumimoji="1" lang="ja-JP" altLang="en-US" sz="1600"/>
                        <a:t>水</a:t>
                      </a:r>
                      <a:r>
                        <a:rPr kumimoji="1" lang="en-US" altLang="ja-JP" sz="1600"/>
                        <a:t>)</a:t>
                      </a:r>
                      <a:endParaRPr kumimoji="1" lang="en-US" altLang="ja-JP" sz="1600" b="1" dirty="0"/>
                    </a:p>
                  </a:txBody>
                  <a:tcPr anchor="ctr"/>
                </a:tc>
                <a:tc>
                  <a:txBody>
                    <a:bodyPr/>
                    <a:lstStyle/>
                    <a:p>
                      <a:pPr algn="l"/>
                      <a:r>
                        <a:rPr kumimoji="1" lang="ja-JP" altLang="en-US" sz="1500"/>
                        <a:t>だれもが安心して学べる教室をめざして：</a:t>
                      </a:r>
                      <a:endParaRPr kumimoji="1" lang="en-US" altLang="ja-JP" sz="1500"/>
                    </a:p>
                    <a:p>
                      <a:pPr algn="l"/>
                      <a:r>
                        <a:rPr kumimoji="1" lang="ja-JP" altLang="en-US" sz="1500"/>
                        <a:t>　　　　　　　　　　　合理的配慮の基本とヒント</a:t>
                      </a:r>
                      <a:endParaRPr kumimoji="1" lang="ja-JP" altLang="en-US" sz="1200" b="0" dirty="0">
                        <a:solidFill>
                          <a:schemeClr val="tx1"/>
                        </a:solidFill>
                      </a:endParaRPr>
                    </a:p>
                  </a:txBody>
                  <a:tcPr anchor="ctr"/>
                </a:tc>
                <a:tc>
                  <a:txBody>
                    <a:bodyPr/>
                    <a:lstStyle/>
                    <a:p>
                      <a:pPr algn="ctr"/>
                      <a:r>
                        <a:rPr kumimoji="1" lang="ja-JP" altLang="en-US" sz="1500" b="0">
                          <a:solidFill>
                            <a:schemeClr val="tx1"/>
                          </a:solidFill>
                        </a:rPr>
                        <a:t>髙橋 彩</a:t>
                      </a:r>
                      <a:endParaRPr kumimoji="1" lang="ja-JP" altLang="en-US" sz="1500" b="0" dirty="0">
                        <a:solidFill>
                          <a:schemeClr val="tx1"/>
                        </a:solidFill>
                      </a:endParaRPr>
                    </a:p>
                  </a:txBody>
                  <a:tcPr anchor="ctr"/>
                </a:tc>
                <a:tc>
                  <a:txBody>
                    <a:bodyPr/>
                    <a:lstStyle/>
                    <a:p>
                      <a:pPr algn="l"/>
                      <a:r>
                        <a:rPr kumimoji="1" lang="en-US" altLang="ja-JP" sz="1000" b="0" i="0" u="none" strike="noStrike" kern="1200" cap="none" spc="0" normalizeH="0" baseline="0" noProof="0">
                          <a:ln>
                            <a:noFill/>
                          </a:ln>
                          <a:solidFill>
                            <a:prstClr val="black"/>
                          </a:solidFill>
                          <a:effectLst/>
                          <a:uLnTx/>
                          <a:uFillTx/>
                          <a:latin typeface="+mn-lt"/>
                          <a:ea typeface="+mn-ea"/>
                          <a:cs typeface="+mn-cs"/>
                        </a:rPr>
                        <a:t>(</a:t>
                      </a:r>
                      <a:r>
                        <a:rPr kumimoji="1" lang="ja-JP" altLang="en-US" sz="1000" b="0" i="0" u="none" strike="noStrike" kern="1200" cap="none" spc="0" normalizeH="0" baseline="0" noProof="0">
                          <a:ln>
                            <a:noFill/>
                          </a:ln>
                          <a:solidFill>
                            <a:prstClr val="black"/>
                          </a:solidFill>
                          <a:effectLst/>
                          <a:uLnTx/>
                          <a:uFillTx/>
                          <a:latin typeface="+mn-lt"/>
                          <a:ea typeface="+mn-ea"/>
                          <a:cs typeface="+mn-cs"/>
                        </a:rPr>
                        <a:t>岡山大学教育学部</a:t>
                      </a:r>
                      <a:r>
                        <a:rPr kumimoji="1" lang="en-US" altLang="ja-JP" sz="1000" b="0" i="0" u="none" strike="noStrike" kern="1200" cap="none" spc="0" normalizeH="0" baseline="0" noProof="0">
                          <a:ln>
                            <a:noFill/>
                          </a:ln>
                          <a:solidFill>
                            <a:prstClr val="black"/>
                          </a:solidFill>
                          <a:effectLst/>
                          <a:uLnTx/>
                          <a:uFillTx/>
                          <a:latin typeface="+mn-lt"/>
                          <a:ea typeface="+mn-ea"/>
                          <a:cs typeface="+mn-cs"/>
                        </a:rPr>
                        <a:t>)</a:t>
                      </a:r>
                    </a:p>
                    <a:p>
                      <a:pPr algn="l"/>
                      <a:r>
                        <a:rPr kumimoji="1" lang="en-US" altLang="ja-JP" sz="1000" b="0" i="0" u="none" strike="noStrike" kern="1200" cap="none" spc="0" normalizeH="0" baseline="0" noProof="0">
                          <a:ln>
                            <a:noFill/>
                          </a:ln>
                          <a:solidFill>
                            <a:prstClr val="black"/>
                          </a:solidFill>
                          <a:effectLst/>
                          <a:uLnTx/>
                          <a:uFillTx/>
                          <a:latin typeface="+mn-lt"/>
                          <a:ea typeface="+mn-ea"/>
                          <a:cs typeface="+mn-cs"/>
                        </a:rPr>
                        <a:t>(</a:t>
                      </a:r>
                      <a:r>
                        <a:rPr kumimoji="1" lang="ja-JP" altLang="en-US" sz="1000" b="0" i="0" u="none" strike="noStrike" kern="1200" cap="none" spc="0" normalizeH="0" baseline="0" noProof="0">
                          <a:ln>
                            <a:noFill/>
                          </a:ln>
                          <a:solidFill>
                            <a:prstClr val="black"/>
                          </a:solidFill>
                          <a:effectLst/>
                          <a:uLnTx/>
                          <a:uFillTx/>
                          <a:latin typeface="+mn-lt"/>
                          <a:ea typeface="+mn-ea"/>
                          <a:cs typeface="+mn-cs"/>
                        </a:rPr>
                        <a:t>新見公立大学健康保育学科</a:t>
                      </a:r>
                      <a:r>
                        <a:rPr kumimoji="1" lang="en-US" altLang="ja-JP" sz="1000" b="0" i="0" u="none" strike="noStrike" kern="1200" cap="none" spc="0" normalizeH="0" baseline="0" noProof="0">
                          <a:ln>
                            <a:noFill/>
                          </a:ln>
                          <a:solidFill>
                            <a:prstClr val="black"/>
                          </a:solidFill>
                          <a:effectLst/>
                          <a:uLnTx/>
                          <a:uFillTx/>
                          <a:latin typeface="+mn-lt"/>
                          <a:ea typeface="+mn-ea"/>
                          <a:cs typeface="+mn-cs"/>
                        </a:rPr>
                        <a:t>)</a:t>
                      </a:r>
                      <a:endParaRPr kumimoji="1" lang="ja-JP" altLang="en-US" sz="1000" b="0" dirty="0">
                        <a:solidFill>
                          <a:schemeClr val="tx1"/>
                        </a:solidFill>
                      </a:endParaRPr>
                    </a:p>
                  </a:txBody>
                  <a:tcPr anchor="ctr"/>
                </a:tc>
                <a:extLst>
                  <a:ext uri="{0D108BD9-81ED-4DB2-BD59-A6C34878D82A}">
                    <a16:rowId xmlns:a16="http://schemas.microsoft.com/office/drawing/2014/main" val="10005"/>
                  </a:ext>
                </a:extLst>
              </a:tr>
              <a:tr h="612000">
                <a:tc>
                  <a:txBody>
                    <a:bodyPr/>
                    <a:lstStyle/>
                    <a:p>
                      <a:pPr algn="ctr"/>
                      <a:r>
                        <a:rPr kumimoji="1" lang="en-US" altLang="ja-JP" sz="2000"/>
                        <a:t>6</a:t>
                      </a:r>
                      <a:endParaRPr kumimoji="1" lang="ja-JP" altLang="en-US" sz="2000" b="0" dirty="0">
                        <a:solidFill>
                          <a:schemeClr val="tx1"/>
                        </a:solidFill>
                      </a:endParaRPr>
                    </a:p>
                  </a:txBody>
                  <a:tcPr anchor="ctr"/>
                </a:tc>
                <a:tc>
                  <a:txBody>
                    <a:bodyPr/>
                    <a:lstStyle/>
                    <a:p>
                      <a:pPr algn="ctr"/>
                      <a:r>
                        <a:rPr kumimoji="1" lang="en-US" altLang="ja-JP" sz="1600"/>
                        <a:t>9</a:t>
                      </a:r>
                      <a:r>
                        <a:rPr kumimoji="1" lang="ja-JP" altLang="en-US" sz="1600"/>
                        <a:t>月</a:t>
                      </a:r>
                      <a:r>
                        <a:rPr kumimoji="1" lang="en-US" altLang="ja-JP" sz="1600"/>
                        <a:t>19</a:t>
                      </a:r>
                      <a:r>
                        <a:rPr kumimoji="1" lang="ja-JP" altLang="en-US" sz="1600"/>
                        <a:t>日</a:t>
                      </a:r>
                      <a:r>
                        <a:rPr kumimoji="1" lang="en-US" altLang="ja-JP" sz="1600"/>
                        <a:t>(</a:t>
                      </a:r>
                      <a:r>
                        <a:rPr kumimoji="1" lang="ja-JP" altLang="en-US" sz="1600"/>
                        <a:t>金</a:t>
                      </a:r>
                      <a:r>
                        <a:rPr kumimoji="1" lang="en-US" altLang="ja-JP" sz="1600"/>
                        <a:t>)</a:t>
                      </a:r>
                      <a:endParaRPr kumimoji="1" lang="en-US" altLang="ja-JP" sz="1600" b="1" dirty="0"/>
                    </a:p>
                  </a:txBody>
                  <a:tcPr anchor="ctr"/>
                </a:tc>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500" u="none" strike="noStrike" kern="1200" cap="none" spc="0" normalizeH="0" baseline="0" noProof="0">
                          <a:ln>
                            <a:noFill/>
                          </a:ln>
                          <a:effectLst/>
                          <a:uLnTx/>
                          <a:uFillTx/>
                        </a:rPr>
                        <a:t>子どもの生きる力を考える</a:t>
                      </a:r>
                      <a:endParaRPr kumimoji="1" lang="en-US" altLang="ja-JP" sz="1500" u="none" strike="noStrike" kern="1200" cap="none" spc="0" normalizeH="0" baseline="0" noProof="0" dirty="0">
                        <a:ln>
                          <a:noFill/>
                        </a:ln>
                        <a:effectLst/>
                        <a:uLnTx/>
                        <a:uFillTx/>
                      </a:endParaRPr>
                    </a:p>
                  </a:txBody>
                  <a:tcPr anchor="ct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1500" u="none" strike="noStrike" kern="1200" cap="none" spc="0" normalizeH="0" baseline="0" noProof="0">
                          <a:ln>
                            <a:noFill/>
                          </a:ln>
                          <a:effectLst/>
                          <a:uLnTx/>
                          <a:uFillTx/>
                        </a:rPr>
                        <a:t>芝﨑 美和</a:t>
                      </a:r>
                      <a:endParaRPr kumimoji="1" lang="en-US" altLang="ja-JP" sz="1500" u="none" strike="noStrike" kern="1200" cap="none" spc="0" normalizeH="0" baseline="0" noProof="0" dirty="0">
                        <a:ln>
                          <a:noFill/>
                        </a:ln>
                        <a:effectLst/>
                        <a:uLnTx/>
                        <a:uFillTx/>
                      </a:endParaRPr>
                    </a:p>
                  </a:txBody>
                  <a:tcPr anchor="ctr"/>
                </a:tc>
                <a:tc>
                  <a:txBody>
                    <a:bodyPr/>
                    <a:lstStyle/>
                    <a:p>
                      <a:pPr algn="l"/>
                      <a:r>
                        <a:rPr kumimoji="1" lang="en-US" altLang="ja-JP" sz="1000" b="0" i="0" u="none" strike="noStrike" kern="1200" cap="none" spc="0" normalizeH="0" baseline="0" noProof="0">
                          <a:ln>
                            <a:noFill/>
                          </a:ln>
                          <a:solidFill>
                            <a:prstClr val="black"/>
                          </a:solidFill>
                          <a:effectLst/>
                          <a:uLnTx/>
                          <a:uFillTx/>
                          <a:latin typeface="+mn-lt"/>
                          <a:ea typeface="+mn-ea"/>
                          <a:cs typeface="+mn-cs"/>
                        </a:rPr>
                        <a:t>(</a:t>
                      </a:r>
                      <a:r>
                        <a:rPr kumimoji="1" lang="ja-JP" altLang="en-US" sz="1000" b="0" i="0" u="none" strike="noStrike" kern="1200" cap="none" spc="0" normalizeH="0" baseline="0" noProof="0">
                          <a:ln>
                            <a:noFill/>
                          </a:ln>
                          <a:solidFill>
                            <a:prstClr val="black"/>
                          </a:solidFill>
                          <a:effectLst/>
                          <a:uLnTx/>
                          <a:uFillTx/>
                          <a:latin typeface="+mn-lt"/>
                          <a:ea typeface="+mn-ea"/>
                          <a:cs typeface="+mn-cs"/>
                        </a:rPr>
                        <a:t>新見公立大学健康保育学科</a:t>
                      </a:r>
                      <a:r>
                        <a:rPr kumimoji="1" lang="en-US" altLang="ja-JP" sz="1000" b="0" i="0" u="none" strike="noStrike" kern="1200" cap="none" spc="0" normalizeH="0" baseline="0" noProof="0">
                          <a:ln>
                            <a:noFill/>
                          </a:ln>
                          <a:solidFill>
                            <a:prstClr val="black"/>
                          </a:solidFill>
                          <a:effectLst/>
                          <a:uLnTx/>
                          <a:uFillTx/>
                          <a:latin typeface="+mn-lt"/>
                          <a:ea typeface="+mn-ea"/>
                          <a:cs typeface="+mn-cs"/>
                        </a:rPr>
                        <a:t>)</a:t>
                      </a:r>
                      <a:endParaRPr kumimoji="1" lang="ja-JP" altLang="en-US" sz="1000" b="0" dirty="0">
                        <a:solidFill>
                          <a:schemeClr val="tx1"/>
                        </a:solidFill>
                      </a:endParaRPr>
                    </a:p>
                  </a:txBody>
                  <a:tcPr anchor="ctr"/>
                </a:tc>
                <a:extLst>
                  <a:ext uri="{0D108BD9-81ED-4DB2-BD59-A6C34878D82A}">
                    <a16:rowId xmlns:a16="http://schemas.microsoft.com/office/drawing/2014/main" val="10006"/>
                  </a:ext>
                </a:extLst>
              </a:tr>
              <a:tr h="504000">
                <a:tc>
                  <a:txBody>
                    <a:bodyPr/>
                    <a:lstStyle/>
                    <a:p>
                      <a:pPr algn="ctr"/>
                      <a:r>
                        <a:rPr kumimoji="1" lang="ja-JP" altLang="en-US" sz="2000"/>
                        <a:t>⑦</a:t>
                      </a:r>
                      <a:endParaRPr kumimoji="1" lang="ja-JP" altLang="en-US" sz="2000" b="0" dirty="0">
                        <a:solidFill>
                          <a:schemeClr val="tx1"/>
                        </a:solidFill>
                      </a:endParaRPr>
                    </a:p>
                  </a:txBody>
                  <a:tcPr anchor="ctr"/>
                </a:tc>
                <a:tc>
                  <a:txBody>
                    <a:bodyPr/>
                    <a:lstStyle/>
                    <a:p>
                      <a:pPr algn="ctr"/>
                      <a:r>
                        <a:rPr kumimoji="1" lang="en-US" altLang="ja-JP" sz="1600"/>
                        <a:t>10</a:t>
                      </a:r>
                      <a:r>
                        <a:rPr kumimoji="1" lang="ja-JP" altLang="en-US" sz="1600"/>
                        <a:t>月</a:t>
                      </a:r>
                      <a:r>
                        <a:rPr kumimoji="1" lang="en-US" altLang="ja-JP" sz="1600"/>
                        <a:t>2</a:t>
                      </a:r>
                      <a:r>
                        <a:rPr kumimoji="1" lang="ja-JP" altLang="en-US" sz="1600"/>
                        <a:t>日</a:t>
                      </a:r>
                      <a:r>
                        <a:rPr kumimoji="1" lang="en-US" altLang="ja-JP" sz="1600" dirty="0"/>
                        <a:t>(</a:t>
                      </a:r>
                      <a:r>
                        <a:rPr kumimoji="1" lang="ja-JP" altLang="en-US" sz="1600" dirty="0"/>
                        <a:t>木</a:t>
                      </a:r>
                      <a:r>
                        <a:rPr kumimoji="1" lang="en-US" altLang="ja-JP" sz="1600" dirty="0"/>
                        <a:t>)</a:t>
                      </a:r>
                      <a:endParaRPr kumimoji="1" lang="en-US" altLang="ja-JP" sz="1600" b="1" dirty="0"/>
                    </a:p>
                  </a:txBody>
                  <a:tcPr anchor="ctr"/>
                </a:tc>
                <a:tc>
                  <a:txBody>
                    <a:bodyPr/>
                    <a:lstStyle/>
                    <a:p>
                      <a:pPr algn="l"/>
                      <a:r>
                        <a:rPr kumimoji="1" lang="ja-JP" altLang="en-US" sz="1500"/>
                        <a:t>幼児のリトミック　　　　　　　　</a:t>
                      </a:r>
                      <a:endParaRPr kumimoji="1" lang="en-US" altLang="ja-JP" sz="1200"/>
                    </a:p>
                  </a:txBody>
                  <a:tcPr anchor="ctr"/>
                </a:tc>
                <a:tc>
                  <a:txBody>
                    <a:bodyPr/>
                    <a:lstStyle/>
                    <a:p>
                      <a:pPr algn="ctr"/>
                      <a:r>
                        <a:rPr kumimoji="1" lang="ja-JP" altLang="en-US" sz="1500"/>
                        <a:t>竹下 可奈子</a:t>
                      </a:r>
                      <a:endParaRPr kumimoji="1" lang="en-US" altLang="ja-JP" sz="1500"/>
                    </a:p>
                  </a:txBody>
                  <a:tcPr anchor="ctr"/>
                </a:tc>
                <a:tc>
                  <a:txBody>
                    <a:bodyPr/>
                    <a:lstStyle/>
                    <a:p>
                      <a:pPr algn="l"/>
                      <a:r>
                        <a:rPr kumimoji="1" lang="en-US" altLang="ja-JP" sz="1000" b="0" i="0" u="none" strike="noStrike" kern="1200" cap="none" spc="0" normalizeH="0" baseline="0" noProof="0">
                          <a:ln>
                            <a:noFill/>
                          </a:ln>
                          <a:solidFill>
                            <a:prstClr val="black"/>
                          </a:solidFill>
                          <a:effectLst/>
                          <a:uLnTx/>
                          <a:uFillTx/>
                          <a:latin typeface="+mn-lt"/>
                          <a:ea typeface="+mn-ea"/>
                          <a:cs typeface="+mn-cs"/>
                        </a:rPr>
                        <a:t>(</a:t>
                      </a:r>
                      <a:r>
                        <a:rPr kumimoji="1" lang="ja-JP" altLang="en-US" sz="1000" b="0" i="0" u="none" strike="noStrike" kern="1200" cap="none" spc="0" normalizeH="0" baseline="0" noProof="0">
                          <a:ln>
                            <a:noFill/>
                          </a:ln>
                          <a:solidFill>
                            <a:prstClr val="black"/>
                          </a:solidFill>
                          <a:effectLst/>
                          <a:uLnTx/>
                          <a:uFillTx/>
                          <a:latin typeface="+mn-lt"/>
                          <a:ea typeface="+mn-ea"/>
                          <a:cs typeface="+mn-cs"/>
                        </a:rPr>
                        <a:t>新見公立大学健康保育学科</a:t>
                      </a:r>
                      <a:r>
                        <a:rPr kumimoji="1" lang="en-US" altLang="ja-JP" sz="1000" b="0" i="0" u="none" strike="noStrike" kern="1200" cap="none" spc="0" normalizeH="0" baseline="0" noProof="0">
                          <a:ln>
                            <a:noFill/>
                          </a:ln>
                          <a:solidFill>
                            <a:prstClr val="black"/>
                          </a:solidFill>
                          <a:effectLst/>
                          <a:uLnTx/>
                          <a:uFillTx/>
                          <a:latin typeface="+mn-lt"/>
                          <a:ea typeface="+mn-ea"/>
                          <a:cs typeface="+mn-cs"/>
                        </a:rPr>
                        <a:t>)</a:t>
                      </a:r>
                      <a:endParaRPr kumimoji="1" lang="ja-JP" altLang="en-US" sz="1000" b="0" dirty="0">
                        <a:solidFill>
                          <a:schemeClr val="tx1"/>
                        </a:solidFill>
                      </a:endParaRPr>
                    </a:p>
                  </a:txBody>
                  <a:tcPr anchor="ctr"/>
                </a:tc>
                <a:extLst>
                  <a:ext uri="{0D108BD9-81ED-4DB2-BD59-A6C34878D82A}">
                    <a16:rowId xmlns:a16="http://schemas.microsoft.com/office/drawing/2014/main" val="1724112819"/>
                  </a:ext>
                </a:extLst>
              </a:tr>
              <a:tr h="576000">
                <a:tc>
                  <a:txBody>
                    <a:bodyPr/>
                    <a:lstStyle/>
                    <a:p>
                      <a:pPr algn="ctr"/>
                      <a:r>
                        <a:rPr kumimoji="1" lang="en-US" altLang="ja-JP" sz="2000"/>
                        <a:t>8</a:t>
                      </a:r>
                      <a:endParaRPr kumimoji="1" lang="en-US" altLang="ja-JP" sz="2000" b="0" dirty="0">
                        <a:solidFill>
                          <a:schemeClr val="tx1"/>
                        </a:solidFill>
                      </a:endParaRPr>
                    </a:p>
                  </a:txBody>
                  <a:tcPr anchor="ctr"/>
                </a:tc>
                <a:tc>
                  <a:txBody>
                    <a:bodyPr/>
                    <a:lstStyle/>
                    <a:p>
                      <a:pPr algn="ctr"/>
                      <a:r>
                        <a:rPr kumimoji="1" lang="en-US" altLang="ja-JP" sz="1600"/>
                        <a:t>10</a:t>
                      </a:r>
                      <a:r>
                        <a:rPr kumimoji="1" lang="ja-JP" altLang="en-US" sz="1600"/>
                        <a:t>月</a:t>
                      </a:r>
                      <a:r>
                        <a:rPr kumimoji="1" lang="en-US" altLang="ja-JP" sz="1600"/>
                        <a:t>15</a:t>
                      </a:r>
                      <a:r>
                        <a:rPr kumimoji="1" lang="ja-JP" altLang="en-US" sz="1600"/>
                        <a:t>日</a:t>
                      </a:r>
                      <a:r>
                        <a:rPr kumimoji="1" lang="en-US" altLang="ja-JP" sz="1600"/>
                        <a:t>(</a:t>
                      </a:r>
                      <a:r>
                        <a:rPr kumimoji="1" lang="ja-JP" altLang="en-US" sz="1600"/>
                        <a:t>水</a:t>
                      </a:r>
                      <a:r>
                        <a:rPr kumimoji="1" lang="en-US" altLang="ja-JP" sz="1600"/>
                        <a:t>)</a:t>
                      </a:r>
                      <a:endParaRPr kumimoji="1" lang="en-US" altLang="ja-JP" sz="1600" b="1" dirty="0"/>
                    </a:p>
                  </a:txBody>
                  <a:tcPr anchor="ctr"/>
                </a:tc>
                <a:tc>
                  <a:txBody>
                    <a:bodyPr/>
                    <a:lstStyle/>
                    <a:p>
                      <a:pPr algn="l"/>
                      <a:r>
                        <a:rPr kumimoji="1" lang="ja-JP" altLang="en-US" sz="1500"/>
                        <a:t>発達障害とは？</a:t>
                      </a:r>
                      <a:endParaRPr kumimoji="1" lang="en-US" altLang="ja-JP" sz="1500"/>
                    </a:p>
                    <a:p>
                      <a:pPr algn="l"/>
                      <a:r>
                        <a:rPr kumimoji="1" lang="en-US" altLang="ja-JP" sz="1200"/>
                        <a:t>※</a:t>
                      </a:r>
                      <a:r>
                        <a:rPr kumimoji="1" lang="ja-JP" altLang="en-US" sz="1200" dirty="0"/>
                        <a:t>「特別支援教育に関する研修</a:t>
                      </a:r>
                      <a:r>
                        <a:rPr kumimoji="1" lang="ja-JP" altLang="en-US" sz="1200"/>
                        <a:t>講座」①の</a:t>
                      </a:r>
                      <a:r>
                        <a:rPr kumimoji="1" lang="ja-JP" altLang="en-US" sz="1200" dirty="0"/>
                        <a:t>講座です</a:t>
                      </a:r>
                      <a:r>
                        <a:rPr kumimoji="1" lang="en-US" altLang="ja-JP" sz="1200" dirty="0"/>
                        <a:t>  </a:t>
                      </a:r>
                      <a:r>
                        <a:rPr kumimoji="1" lang="en-US" altLang="ja-JP" sz="1600" dirty="0"/>
                        <a:t>                                                                                                                                </a:t>
                      </a:r>
                      <a:endParaRPr kumimoji="1" lang="ja-JP" altLang="en-US" sz="1200" b="0" dirty="0">
                        <a:solidFill>
                          <a:schemeClr val="tx1"/>
                        </a:solidFill>
                      </a:endParaRPr>
                    </a:p>
                  </a:txBody>
                  <a:tcPr anchor="ctr"/>
                </a:tc>
                <a:tc>
                  <a:txBody>
                    <a:bodyPr/>
                    <a:lstStyle/>
                    <a:p>
                      <a:pPr algn="ctr"/>
                      <a:r>
                        <a:rPr kumimoji="1" lang="ja-JP" altLang="en-US" sz="1500" b="0">
                          <a:solidFill>
                            <a:schemeClr val="tx1"/>
                          </a:solidFill>
                        </a:rPr>
                        <a:t>岡本 邦広</a:t>
                      </a:r>
                      <a:endParaRPr kumimoji="1" lang="ja-JP" altLang="en-US" sz="1500" b="0" dirty="0">
                        <a:solidFill>
                          <a:schemeClr val="tx1"/>
                        </a:solidFill>
                      </a:endParaRPr>
                    </a:p>
                  </a:txBody>
                  <a:tcPr anchor="ctr"/>
                </a:tc>
                <a:tc>
                  <a:txBody>
                    <a:bodyPr/>
                    <a:lstStyle/>
                    <a:p>
                      <a:pPr algn="l"/>
                      <a:r>
                        <a:rPr kumimoji="1" lang="en-US" altLang="ja-JP" sz="1000" b="0" i="0" u="none" strike="noStrike" kern="1200" cap="none" spc="0" normalizeH="0" baseline="0" noProof="0">
                          <a:ln>
                            <a:noFill/>
                          </a:ln>
                          <a:solidFill>
                            <a:prstClr val="black"/>
                          </a:solidFill>
                          <a:effectLst/>
                          <a:uLnTx/>
                          <a:uFillTx/>
                          <a:latin typeface="+mn-lt"/>
                          <a:ea typeface="+mn-ea"/>
                          <a:cs typeface="+mn-cs"/>
                        </a:rPr>
                        <a:t>(</a:t>
                      </a:r>
                      <a:r>
                        <a:rPr kumimoji="1" lang="ja-JP" altLang="en-US" sz="1000" b="0" i="0" u="none" strike="noStrike" kern="1200" cap="none" spc="0" normalizeH="0" baseline="0" noProof="0">
                          <a:ln>
                            <a:noFill/>
                          </a:ln>
                          <a:solidFill>
                            <a:prstClr val="black"/>
                          </a:solidFill>
                          <a:effectLst/>
                          <a:uLnTx/>
                          <a:uFillTx/>
                          <a:latin typeface="+mn-lt"/>
                          <a:ea typeface="+mn-ea"/>
                          <a:cs typeface="+mn-cs"/>
                        </a:rPr>
                        <a:t>新見公立大学健康保育学科</a:t>
                      </a:r>
                      <a:r>
                        <a:rPr kumimoji="1" lang="en-US" altLang="ja-JP" sz="1000" b="0" i="0" u="none" strike="noStrike" kern="1200" cap="none" spc="0" normalizeH="0" baseline="0" noProof="0">
                          <a:ln>
                            <a:noFill/>
                          </a:ln>
                          <a:solidFill>
                            <a:prstClr val="black"/>
                          </a:solidFill>
                          <a:effectLst/>
                          <a:uLnTx/>
                          <a:uFillTx/>
                          <a:latin typeface="+mn-lt"/>
                          <a:ea typeface="+mn-ea"/>
                          <a:cs typeface="+mn-cs"/>
                        </a:rPr>
                        <a:t>)</a:t>
                      </a:r>
                      <a:endParaRPr kumimoji="1" lang="ja-JP" altLang="en-US" sz="1000" b="0" dirty="0">
                        <a:solidFill>
                          <a:schemeClr val="tx1"/>
                        </a:solidFill>
                      </a:endParaRPr>
                    </a:p>
                  </a:txBody>
                  <a:tcPr anchor="ctr"/>
                </a:tc>
                <a:extLst>
                  <a:ext uri="{0D108BD9-81ED-4DB2-BD59-A6C34878D82A}">
                    <a16:rowId xmlns:a16="http://schemas.microsoft.com/office/drawing/2014/main" val="89761212"/>
                  </a:ext>
                </a:extLst>
              </a:tr>
              <a:tr h="504000">
                <a:tc>
                  <a:txBody>
                    <a:bodyPr/>
                    <a:lstStyle/>
                    <a:p>
                      <a:pPr algn="ctr"/>
                      <a:r>
                        <a:rPr kumimoji="1" lang="en-US" altLang="ja-JP" sz="2000"/>
                        <a:t>9</a:t>
                      </a:r>
                      <a:endParaRPr kumimoji="1" lang="en-US" altLang="ja-JP" sz="2000" b="0" dirty="0">
                        <a:solidFill>
                          <a:schemeClr val="tx1"/>
                        </a:solidFill>
                      </a:endParaRPr>
                    </a:p>
                  </a:txBody>
                  <a:tcPr anchor="ct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en-US" altLang="ja-JP" sz="1600"/>
                        <a:t> 10</a:t>
                      </a:r>
                      <a:r>
                        <a:rPr kumimoji="1" lang="ja-JP" altLang="en-US" sz="1600"/>
                        <a:t>月</a:t>
                      </a:r>
                      <a:r>
                        <a:rPr kumimoji="1" lang="en-US" altLang="ja-JP" sz="1600"/>
                        <a:t>24</a:t>
                      </a:r>
                      <a:r>
                        <a:rPr kumimoji="1" lang="ja-JP" altLang="en-US" sz="1600"/>
                        <a:t>日</a:t>
                      </a:r>
                      <a:r>
                        <a:rPr kumimoji="1" lang="en-US" altLang="ja-JP" sz="1600"/>
                        <a:t>(</a:t>
                      </a:r>
                      <a:r>
                        <a:rPr kumimoji="1" lang="ja-JP" altLang="en-US" sz="1600"/>
                        <a:t>金</a:t>
                      </a:r>
                      <a:r>
                        <a:rPr kumimoji="1" lang="en-US" altLang="ja-JP" sz="1600"/>
                        <a:t>)</a:t>
                      </a:r>
                      <a:endParaRPr kumimoji="1" lang="en-US" altLang="ja-JP" sz="1600" b="1" dirty="0"/>
                    </a:p>
                  </a:txBody>
                  <a:tcPr anchor="ctr"/>
                </a:tc>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lt"/>
                          <a:ea typeface="+mn-ea"/>
                          <a:cs typeface="+mn-cs"/>
                        </a:rPr>
                        <a:t>英語の絵本を読んでみましょう１</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a:txBody>
                  <a:tcPr anchor="ct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lt"/>
                          <a:ea typeface="+mn-ea"/>
                          <a:cs typeface="+mn-cs"/>
                        </a:rPr>
                        <a:t>山内 圭</a:t>
                      </a:r>
                    </a:p>
                  </a:txBody>
                  <a:tcPr anchor="ctr"/>
                </a:tc>
                <a:tc>
                  <a:txBody>
                    <a:bodyPr/>
                    <a:lstStyle/>
                    <a:p>
                      <a:pPr algn="l"/>
                      <a:r>
                        <a:rPr kumimoji="1" lang="en-US" altLang="ja-JP" sz="1000" b="0" i="0" u="none" strike="noStrike" kern="1200" cap="none" spc="0" normalizeH="0" baseline="0" noProof="0">
                          <a:ln>
                            <a:noFill/>
                          </a:ln>
                          <a:solidFill>
                            <a:prstClr val="black"/>
                          </a:solidFill>
                          <a:effectLst/>
                          <a:uLnTx/>
                          <a:uFillTx/>
                          <a:latin typeface="+mn-lt"/>
                          <a:ea typeface="+mn-ea"/>
                          <a:cs typeface="+mn-cs"/>
                        </a:rPr>
                        <a:t>(</a:t>
                      </a:r>
                      <a:r>
                        <a:rPr kumimoji="1" lang="ja-JP" altLang="en-US" sz="1000" b="0" i="0" u="none" strike="noStrike" kern="1200" cap="none" spc="0" normalizeH="0" baseline="0" noProof="0">
                          <a:ln>
                            <a:noFill/>
                          </a:ln>
                          <a:solidFill>
                            <a:prstClr val="black"/>
                          </a:solidFill>
                          <a:effectLst/>
                          <a:uLnTx/>
                          <a:uFillTx/>
                          <a:latin typeface="+mn-lt"/>
                          <a:ea typeface="+mn-ea"/>
                          <a:cs typeface="+mn-cs"/>
                        </a:rPr>
                        <a:t>新見公立大学地域福祉学科</a:t>
                      </a:r>
                      <a:r>
                        <a:rPr kumimoji="1" lang="en-US" altLang="ja-JP" sz="1000" b="0" i="0" u="none" strike="noStrike" kern="1200" cap="none" spc="0" normalizeH="0" baseline="0" noProof="0">
                          <a:ln>
                            <a:noFill/>
                          </a:ln>
                          <a:solidFill>
                            <a:prstClr val="black"/>
                          </a:solidFill>
                          <a:effectLst/>
                          <a:uLnTx/>
                          <a:uFillTx/>
                          <a:latin typeface="+mn-lt"/>
                          <a:ea typeface="+mn-ea"/>
                          <a:cs typeface="+mn-cs"/>
                        </a:rPr>
                        <a:t>)</a:t>
                      </a:r>
                      <a:endParaRPr kumimoji="1" lang="ja-JP" altLang="en-US" sz="1000" b="0" dirty="0">
                        <a:solidFill>
                          <a:schemeClr val="tx1"/>
                        </a:solidFill>
                      </a:endParaRPr>
                    </a:p>
                  </a:txBody>
                  <a:tcPr anchor="ctr"/>
                </a:tc>
                <a:extLst>
                  <a:ext uri="{0D108BD9-81ED-4DB2-BD59-A6C34878D82A}">
                    <a16:rowId xmlns:a16="http://schemas.microsoft.com/office/drawing/2014/main" val="3785644191"/>
                  </a:ext>
                </a:extLst>
              </a:tr>
              <a:tr h="504000">
                <a:tc>
                  <a:txBody>
                    <a:bodyPr/>
                    <a:lstStyle/>
                    <a:p>
                      <a:pPr algn="ctr"/>
                      <a:r>
                        <a:rPr kumimoji="1" lang="en-US" altLang="ja-JP" sz="2000" b="0">
                          <a:solidFill>
                            <a:schemeClr val="tx1"/>
                          </a:solidFill>
                        </a:rPr>
                        <a:t>10</a:t>
                      </a:r>
                      <a:endParaRPr kumimoji="1" lang="en-US" altLang="ja-JP" sz="2000" b="0" dirty="0">
                        <a:solidFill>
                          <a:schemeClr val="tx1"/>
                        </a:solidFill>
                      </a:endParaRPr>
                    </a:p>
                  </a:txBody>
                  <a:tcPr anchor="ct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en-US" altLang="ja-JP" sz="1600"/>
                        <a:t> 11</a:t>
                      </a:r>
                      <a:r>
                        <a:rPr kumimoji="1" lang="ja-JP" altLang="en-US" sz="1600"/>
                        <a:t>月</a:t>
                      </a:r>
                      <a:r>
                        <a:rPr kumimoji="1" lang="en-US" altLang="ja-JP" sz="1600"/>
                        <a:t>7</a:t>
                      </a:r>
                      <a:r>
                        <a:rPr kumimoji="1" lang="ja-JP" altLang="en-US" sz="1600"/>
                        <a:t>日</a:t>
                      </a:r>
                      <a:r>
                        <a:rPr kumimoji="1" lang="en-US" altLang="ja-JP" sz="1600"/>
                        <a:t>(</a:t>
                      </a:r>
                      <a:r>
                        <a:rPr kumimoji="1" lang="ja-JP" altLang="en-US" sz="1600" dirty="0"/>
                        <a:t>金</a:t>
                      </a:r>
                      <a:r>
                        <a:rPr kumimoji="1" lang="en-US" altLang="ja-JP" sz="1600"/>
                        <a:t>)</a:t>
                      </a:r>
                      <a:endParaRPr kumimoji="1" lang="en-US" altLang="ja-JP" sz="1600" b="1" dirty="0"/>
                    </a:p>
                  </a:txBody>
                  <a:tcPr anchor="ctr"/>
                </a:tc>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lt"/>
                          <a:ea typeface="+mn-ea"/>
                          <a:cs typeface="+mn-cs"/>
                        </a:rPr>
                        <a:t>子どもとメディア</a:t>
                      </a:r>
                      <a:endParaRPr kumimoji="1" lang="ja-JP" altLang="en-US" sz="15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lt"/>
                          <a:ea typeface="+mn-ea"/>
                          <a:cs typeface="+mn-cs"/>
                        </a:rPr>
                        <a:t>金山 時恵</a:t>
                      </a:r>
                      <a:endParaRPr kumimoji="1" lang="ja-JP" altLang="en-US" sz="15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pPr algn="l"/>
                      <a:r>
                        <a:rPr kumimoji="1" lang="en-US" altLang="ja-JP" sz="1000" b="0" i="0" u="none" strike="noStrike" kern="1200" cap="none" spc="0" normalizeH="0" baseline="0" noProof="0">
                          <a:ln>
                            <a:noFill/>
                          </a:ln>
                          <a:solidFill>
                            <a:prstClr val="black"/>
                          </a:solidFill>
                          <a:effectLst/>
                          <a:uLnTx/>
                          <a:uFillTx/>
                          <a:latin typeface="+mn-lt"/>
                          <a:ea typeface="+mn-ea"/>
                          <a:cs typeface="+mn-cs"/>
                        </a:rPr>
                        <a:t>(</a:t>
                      </a:r>
                      <a:r>
                        <a:rPr kumimoji="1" lang="ja-JP" altLang="en-US" sz="1000" b="0" i="0" u="none" strike="noStrike" kern="1200" cap="none" spc="0" normalizeH="0" baseline="0" noProof="0">
                          <a:ln>
                            <a:noFill/>
                          </a:ln>
                          <a:solidFill>
                            <a:prstClr val="black"/>
                          </a:solidFill>
                          <a:effectLst/>
                          <a:uLnTx/>
                          <a:uFillTx/>
                          <a:latin typeface="+mn-lt"/>
                          <a:ea typeface="+mn-ea"/>
                          <a:cs typeface="+mn-cs"/>
                        </a:rPr>
                        <a:t>新見公立大学看護学科</a:t>
                      </a:r>
                      <a:r>
                        <a:rPr kumimoji="1" lang="en-US" altLang="ja-JP" sz="1000" b="0" i="0" u="none" strike="noStrike" kern="1200" cap="none" spc="0" normalizeH="0" baseline="0" noProof="0">
                          <a:ln>
                            <a:noFill/>
                          </a:ln>
                          <a:solidFill>
                            <a:prstClr val="black"/>
                          </a:solidFill>
                          <a:effectLst/>
                          <a:uLnTx/>
                          <a:uFillTx/>
                          <a:latin typeface="+mn-lt"/>
                          <a:ea typeface="+mn-ea"/>
                          <a:cs typeface="+mn-cs"/>
                        </a:rPr>
                        <a:t>)</a:t>
                      </a:r>
                      <a:endParaRPr kumimoji="1" lang="ja-JP" altLang="en-US" sz="1000" b="0" dirty="0">
                        <a:solidFill>
                          <a:schemeClr val="tx1"/>
                        </a:solidFill>
                      </a:endParaRPr>
                    </a:p>
                  </a:txBody>
                  <a:tcPr anchor="ctr"/>
                </a:tc>
                <a:extLst>
                  <a:ext uri="{0D108BD9-81ED-4DB2-BD59-A6C34878D82A}">
                    <a16:rowId xmlns:a16="http://schemas.microsoft.com/office/drawing/2014/main" val="1996826461"/>
                  </a:ext>
                </a:extLst>
              </a:tr>
              <a:tr h="504000">
                <a:tc>
                  <a:txBody>
                    <a:bodyPr/>
                    <a:lstStyle/>
                    <a:p>
                      <a:pPr algn="ctr"/>
                      <a:r>
                        <a:rPr kumimoji="1" lang="en-US" altLang="ja-JP" sz="2000"/>
                        <a:t>11</a:t>
                      </a:r>
                      <a:endParaRPr kumimoji="1" lang="en-US" altLang="ja-JP" sz="2000" b="0">
                        <a:solidFill>
                          <a:schemeClr val="tx1"/>
                        </a:solidFill>
                      </a:endParaRPr>
                    </a:p>
                  </a:txBody>
                  <a:tcPr anchor="ctr"/>
                </a:tc>
                <a:tc>
                  <a:txBody>
                    <a:bodyPr/>
                    <a:lstStyle/>
                    <a:p>
                      <a:pPr algn="ctr"/>
                      <a:r>
                        <a:rPr kumimoji="1" lang="en-US" altLang="ja-JP" sz="1600"/>
                        <a:t> 11</a:t>
                      </a:r>
                      <a:r>
                        <a:rPr kumimoji="1" lang="ja-JP" altLang="en-US" sz="1600"/>
                        <a:t>月</a:t>
                      </a:r>
                      <a:r>
                        <a:rPr kumimoji="1" lang="en-US" altLang="ja-JP" sz="1600"/>
                        <a:t>21</a:t>
                      </a:r>
                      <a:r>
                        <a:rPr kumimoji="1" lang="ja-JP" altLang="en-US" sz="1600"/>
                        <a:t>日</a:t>
                      </a:r>
                      <a:r>
                        <a:rPr kumimoji="1" lang="en-US" altLang="ja-JP" sz="1600"/>
                        <a:t>(</a:t>
                      </a:r>
                      <a:r>
                        <a:rPr kumimoji="1" lang="ja-JP" altLang="en-US" sz="1600"/>
                        <a:t>金</a:t>
                      </a:r>
                      <a:r>
                        <a:rPr kumimoji="1" lang="en-US" altLang="ja-JP" sz="1600"/>
                        <a:t>)</a:t>
                      </a:r>
                      <a:endParaRPr kumimoji="1" lang="en-US" altLang="ja-JP" sz="1600" b="1" dirty="0"/>
                    </a:p>
                  </a:txBody>
                  <a:tcPr anchor="ctr"/>
                </a:tc>
                <a:tc>
                  <a:txBody>
                    <a:bodyPr/>
                    <a:lstStyle/>
                    <a:p>
                      <a:pPr algn="l"/>
                      <a:r>
                        <a:rPr kumimoji="1" lang="ja-JP" altLang="en-US" sz="1500"/>
                        <a:t>どう伝えたらいい？こどもの性教育</a:t>
                      </a:r>
                      <a:endParaRPr kumimoji="1" lang="en-US" altLang="ja-JP" sz="1500"/>
                    </a:p>
                  </a:txBody>
                  <a:tcPr anchor="ctr"/>
                </a:tc>
                <a:tc>
                  <a:txBody>
                    <a:bodyPr/>
                    <a:lstStyle/>
                    <a:p>
                      <a:pPr algn="ctr"/>
                      <a:r>
                        <a:rPr kumimoji="1" lang="ja-JP" altLang="en-US" sz="1500" b="0">
                          <a:solidFill>
                            <a:schemeClr val="tx1"/>
                          </a:solidFill>
                        </a:rPr>
                        <a:t>川下 菜穂子</a:t>
                      </a:r>
                      <a:endParaRPr kumimoji="1" lang="ja-JP" altLang="en-US" sz="1500" b="0" dirty="0">
                        <a:solidFill>
                          <a:schemeClr val="tx1"/>
                        </a:solidFill>
                      </a:endParaRPr>
                    </a:p>
                  </a:txBody>
                  <a:tcPr anchor="ctr"/>
                </a:tc>
                <a:tc>
                  <a:txBody>
                    <a:bodyPr/>
                    <a:lstStyle/>
                    <a:p>
                      <a:pPr algn="l"/>
                      <a:r>
                        <a:rPr kumimoji="1" lang="en-US" altLang="ja-JP" sz="1000" b="0" i="0" u="none" strike="noStrike" kern="1200" cap="none" spc="0" normalizeH="0" baseline="0" noProof="0">
                          <a:ln>
                            <a:noFill/>
                          </a:ln>
                          <a:solidFill>
                            <a:prstClr val="black"/>
                          </a:solidFill>
                          <a:effectLst/>
                          <a:uLnTx/>
                          <a:uFillTx/>
                          <a:latin typeface="+mn-lt"/>
                          <a:ea typeface="+mn-ea"/>
                          <a:cs typeface="+mn-cs"/>
                        </a:rPr>
                        <a:t>(</a:t>
                      </a:r>
                      <a:r>
                        <a:rPr kumimoji="1" lang="ja-JP" altLang="en-US" sz="1000" b="0" i="0" u="none" strike="noStrike" kern="1200" cap="none" spc="0" normalizeH="0" baseline="0" noProof="0">
                          <a:ln>
                            <a:noFill/>
                          </a:ln>
                          <a:solidFill>
                            <a:prstClr val="black"/>
                          </a:solidFill>
                          <a:effectLst/>
                          <a:uLnTx/>
                          <a:uFillTx/>
                          <a:latin typeface="+mn-lt"/>
                          <a:ea typeface="+mn-ea"/>
                          <a:cs typeface="+mn-cs"/>
                        </a:rPr>
                        <a:t>新見公立大学看護学科</a:t>
                      </a:r>
                      <a:r>
                        <a:rPr kumimoji="1" lang="en-US" altLang="ja-JP" sz="1000" b="0" i="0" u="none" strike="noStrike" kern="1200" cap="none" spc="0" normalizeH="0" baseline="0" noProof="0">
                          <a:ln>
                            <a:noFill/>
                          </a:ln>
                          <a:solidFill>
                            <a:prstClr val="black"/>
                          </a:solidFill>
                          <a:effectLst/>
                          <a:uLnTx/>
                          <a:uFillTx/>
                          <a:latin typeface="+mn-lt"/>
                          <a:ea typeface="+mn-ea"/>
                          <a:cs typeface="+mn-cs"/>
                        </a:rPr>
                        <a:t>)</a:t>
                      </a:r>
                      <a:endParaRPr kumimoji="1" lang="ja-JP" altLang="en-US" sz="1000" b="0" dirty="0">
                        <a:solidFill>
                          <a:schemeClr val="tx1"/>
                        </a:solidFill>
                      </a:endParaRPr>
                    </a:p>
                  </a:txBody>
                  <a:tcPr anchor="ctr"/>
                </a:tc>
                <a:extLst>
                  <a:ext uri="{0D108BD9-81ED-4DB2-BD59-A6C34878D82A}">
                    <a16:rowId xmlns:a16="http://schemas.microsoft.com/office/drawing/2014/main" val="1005052922"/>
                  </a:ext>
                </a:extLst>
              </a:tr>
              <a:tr h="576000">
                <a:tc>
                  <a:txBody>
                    <a:bodyPr/>
                    <a:lstStyle/>
                    <a:p>
                      <a:pPr algn="ctr"/>
                      <a:r>
                        <a:rPr kumimoji="1" lang="en-US" altLang="ja-JP" sz="2000"/>
                        <a:t>12</a:t>
                      </a:r>
                      <a:endParaRPr kumimoji="1" lang="en-US" altLang="ja-JP" sz="2000" b="0" dirty="0">
                        <a:solidFill>
                          <a:schemeClr val="tx1"/>
                        </a:solidFill>
                      </a:endParaRPr>
                    </a:p>
                  </a:txBody>
                  <a:tcPr anchor="ctr"/>
                </a:tc>
                <a:tc>
                  <a:txBody>
                    <a:bodyPr/>
                    <a:lstStyle/>
                    <a:p>
                      <a:pPr algn="ctr"/>
                      <a:r>
                        <a:rPr kumimoji="1" lang="en-US" altLang="ja-JP" sz="1600"/>
                        <a:t>11</a:t>
                      </a:r>
                      <a:r>
                        <a:rPr kumimoji="1" lang="ja-JP" altLang="en-US" sz="1600"/>
                        <a:t>月</a:t>
                      </a:r>
                      <a:r>
                        <a:rPr kumimoji="1" lang="en-US" altLang="ja-JP" sz="1600"/>
                        <a:t>27</a:t>
                      </a:r>
                      <a:r>
                        <a:rPr kumimoji="1" lang="ja-JP" altLang="en-US" sz="1600"/>
                        <a:t>日</a:t>
                      </a:r>
                      <a:r>
                        <a:rPr kumimoji="1" lang="en-US" altLang="ja-JP" sz="1600"/>
                        <a:t>(</a:t>
                      </a:r>
                      <a:r>
                        <a:rPr kumimoji="1" lang="ja-JP" altLang="en-US" sz="1600"/>
                        <a:t>木</a:t>
                      </a:r>
                      <a:r>
                        <a:rPr kumimoji="1" lang="en-US" altLang="ja-JP" sz="1600"/>
                        <a:t>)</a:t>
                      </a:r>
                      <a:endParaRPr kumimoji="1" lang="en-US" altLang="ja-JP" sz="1600" b="1" dirty="0"/>
                    </a:p>
                  </a:txBody>
                  <a:tcPr anchor="ctr"/>
                </a:tc>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500" u="none" strike="noStrike" kern="1200" cap="none" spc="0" normalizeH="0" baseline="0" noProof="0">
                          <a:ln>
                            <a:noFill/>
                          </a:ln>
                          <a:effectLst/>
                          <a:uLnTx/>
                          <a:uFillTx/>
                        </a:rPr>
                        <a:t>地域の子育て負担感を把握する項目を</a:t>
                      </a:r>
                      <a:endParaRPr kumimoji="1" lang="en-US" altLang="ja-JP" sz="1500" u="none" strike="noStrike" kern="1200" cap="none" spc="0" normalizeH="0" baseline="0" noProof="0">
                        <a:ln>
                          <a:noFill/>
                        </a:ln>
                        <a:effectLst/>
                        <a:uLnTx/>
                        <a:uFillTx/>
                      </a:endParaRPr>
                    </a:p>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500" u="none" strike="noStrike" kern="1200" cap="none" spc="0" normalizeH="0" baseline="0" noProof="0">
                          <a:ln>
                            <a:noFill/>
                          </a:ln>
                          <a:effectLst/>
                          <a:uLnTx/>
                          <a:uFillTx/>
                        </a:rPr>
                        <a:t>みんなで考えてみましょう</a:t>
                      </a:r>
                      <a:endParaRPr kumimoji="1" lang="ja-JP" altLang="en-US" sz="12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lt"/>
                          <a:ea typeface="+mn-ea"/>
                          <a:cs typeface="+mn-cs"/>
                        </a:rPr>
                        <a:t>高橋 順一</a:t>
                      </a:r>
                      <a:endParaRPr kumimoji="1" lang="ja-JP" altLang="en-US" sz="15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pPr algn="l"/>
                      <a:r>
                        <a:rPr kumimoji="1" lang="en-US" altLang="ja-JP" sz="1000" b="0" i="0" u="none" strike="noStrike" kern="1200" cap="none" spc="0" normalizeH="0" baseline="0" noProof="0">
                          <a:ln>
                            <a:noFill/>
                          </a:ln>
                          <a:solidFill>
                            <a:prstClr val="black"/>
                          </a:solidFill>
                          <a:effectLst/>
                          <a:uLnTx/>
                          <a:uFillTx/>
                          <a:latin typeface="+mn-lt"/>
                          <a:ea typeface="+mn-ea"/>
                          <a:cs typeface="+mn-cs"/>
                        </a:rPr>
                        <a:t>(</a:t>
                      </a:r>
                      <a:r>
                        <a:rPr kumimoji="1" lang="ja-JP" altLang="en-US" sz="1000" b="0" i="0" u="none" strike="noStrike" kern="1200" cap="none" spc="0" normalizeH="0" baseline="0" noProof="0">
                          <a:ln>
                            <a:noFill/>
                          </a:ln>
                          <a:solidFill>
                            <a:prstClr val="black"/>
                          </a:solidFill>
                          <a:effectLst/>
                          <a:uLnTx/>
                          <a:uFillTx/>
                          <a:latin typeface="+mn-lt"/>
                          <a:ea typeface="+mn-ea"/>
                          <a:cs typeface="+mn-cs"/>
                        </a:rPr>
                        <a:t>新見公立大学地域福祉学科</a:t>
                      </a:r>
                      <a:r>
                        <a:rPr kumimoji="1" lang="en-US" altLang="ja-JP" sz="1000" b="0" i="0" u="none" strike="noStrike" kern="1200" cap="none" spc="0" normalizeH="0" baseline="0" noProof="0">
                          <a:ln>
                            <a:noFill/>
                          </a:ln>
                          <a:solidFill>
                            <a:prstClr val="black"/>
                          </a:solidFill>
                          <a:effectLst/>
                          <a:uLnTx/>
                          <a:uFillTx/>
                          <a:latin typeface="+mn-lt"/>
                          <a:ea typeface="+mn-ea"/>
                          <a:cs typeface="+mn-cs"/>
                        </a:rPr>
                        <a:t>)</a:t>
                      </a:r>
                      <a:endParaRPr kumimoji="1" lang="ja-JP" altLang="en-US" sz="1000" b="0" dirty="0">
                        <a:solidFill>
                          <a:schemeClr val="tx1"/>
                        </a:solidFill>
                      </a:endParaRPr>
                    </a:p>
                  </a:txBody>
                  <a:tcPr anchor="ctr"/>
                </a:tc>
                <a:extLst>
                  <a:ext uri="{0D108BD9-81ED-4DB2-BD59-A6C34878D82A}">
                    <a16:rowId xmlns:a16="http://schemas.microsoft.com/office/drawing/2014/main" val="3233442921"/>
                  </a:ext>
                </a:extLst>
              </a:tr>
              <a:tr h="504000">
                <a:tc>
                  <a:txBody>
                    <a:bodyPr/>
                    <a:lstStyle/>
                    <a:p>
                      <a:pPr algn="ctr"/>
                      <a:r>
                        <a:rPr kumimoji="1" lang="en-US" altLang="ja-JP" sz="2000"/>
                        <a:t>13</a:t>
                      </a:r>
                      <a:endParaRPr kumimoji="1" lang="en-US" altLang="ja-JP" sz="2000" b="0" dirty="0">
                        <a:solidFill>
                          <a:schemeClr val="tx1"/>
                        </a:solidFill>
                      </a:endParaRPr>
                    </a:p>
                  </a:txBody>
                  <a:tcPr anchor="ctr"/>
                </a:tc>
                <a:tc>
                  <a:txBody>
                    <a:bodyPr/>
                    <a:lstStyle/>
                    <a:p>
                      <a:pPr algn="ctr"/>
                      <a:r>
                        <a:rPr kumimoji="1" lang="en-US" altLang="ja-JP" sz="1600"/>
                        <a:t>12</a:t>
                      </a:r>
                      <a:r>
                        <a:rPr kumimoji="1" lang="ja-JP" altLang="en-US" sz="1600"/>
                        <a:t>月</a:t>
                      </a:r>
                      <a:r>
                        <a:rPr kumimoji="1" lang="en-US" altLang="ja-JP" sz="1600"/>
                        <a:t>5</a:t>
                      </a:r>
                      <a:r>
                        <a:rPr kumimoji="1" lang="ja-JP" altLang="en-US" sz="1600"/>
                        <a:t>日</a:t>
                      </a:r>
                      <a:r>
                        <a:rPr kumimoji="1" lang="en-US" altLang="ja-JP" sz="1600"/>
                        <a:t>(</a:t>
                      </a:r>
                      <a:r>
                        <a:rPr kumimoji="1" lang="ja-JP" altLang="en-US" sz="1600"/>
                        <a:t>金</a:t>
                      </a:r>
                      <a:r>
                        <a:rPr kumimoji="1" lang="en-US" altLang="ja-JP" sz="1600"/>
                        <a:t>)</a:t>
                      </a:r>
                      <a:endParaRPr kumimoji="1" lang="en-US" altLang="ja-JP" sz="1600" b="0" dirty="0"/>
                    </a:p>
                  </a:txBody>
                  <a:tcPr anchor="ctr"/>
                </a:tc>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500" u="none" strike="noStrike" kern="1200" cap="none" spc="0" normalizeH="0" baseline="0" noProof="0">
                          <a:ln>
                            <a:noFill/>
                          </a:ln>
                          <a:effectLst/>
                          <a:uLnTx/>
                          <a:uFillTx/>
                        </a:rPr>
                        <a:t>歴史の視点から考えるインクルーシブ教育</a:t>
                      </a:r>
                      <a:endParaRPr kumimoji="1" lang="ja-JP" altLang="en-US" sz="12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立浪 朋子</a:t>
                      </a:r>
                      <a:endParaRPr kumimoji="1" lang="ja-JP" altLang="en-US" sz="15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tc>
                <a:tc>
                  <a:txBody>
                    <a:bodyPr/>
                    <a:lstStyle/>
                    <a:p>
                      <a:pPr algn="l"/>
                      <a:r>
                        <a:rPr kumimoji="1" lang="en-US" altLang="ja-JP" sz="1000" b="0" i="0" u="none" strike="noStrike" kern="1200" cap="none" spc="0" normalizeH="0" baseline="0" noProof="0">
                          <a:ln>
                            <a:noFill/>
                          </a:ln>
                          <a:solidFill>
                            <a:prstClr val="black"/>
                          </a:solidFill>
                          <a:effectLst/>
                          <a:uLnTx/>
                          <a:uFillTx/>
                          <a:latin typeface="+mn-lt"/>
                          <a:ea typeface="+mn-ea"/>
                          <a:cs typeface="+mn-cs"/>
                        </a:rPr>
                        <a:t>(</a:t>
                      </a:r>
                      <a:r>
                        <a:rPr kumimoji="1" lang="ja-JP" altLang="en-US" sz="1000" b="0" i="0" u="none" strike="noStrike" kern="1200" cap="none" spc="0" normalizeH="0" baseline="0" noProof="0">
                          <a:ln>
                            <a:noFill/>
                          </a:ln>
                          <a:solidFill>
                            <a:prstClr val="black"/>
                          </a:solidFill>
                          <a:effectLst/>
                          <a:uLnTx/>
                          <a:uFillTx/>
                          <a:latin typeface="+mn-lt"/>
                          <a:ea typeface="+mn-ea"/>
                          <a:cs typeface="+mn-cs"/>
                        </a:rPr>
                        <a:t>新見公立大学健康保育学科</a:t>
                      </a:r>
                      <a:r>
                        <a:rPr kumimoji="1" lang="en-US" altLang="ja-JP" sz="1000" b="0" i="0" u="none" strike="noStrike" kern="1200" cap="none" spc="0" normalizeH="0" baseline="0" noProof="0">
                          <a:ln>
                            <a:noFill/>
                          </a:ln>
                          <a:solidFill>
                            <a:prstClr val="black"/>
                          </a:solidFill>
                          <a:effectLst/>
                          <a:uLnTx/>
                          <a:uFillTx/>
                          <a:latin typeface="+mn-lt"/>
                          <a:ea typeface="+mn-ea"/>
                          <a:cs typeface="+mn-cs"/>
                        </a:rPr>
                        <a:t>)</a:t>
                      </a:r>
                      <a:endParaRPr kumimoji="1" lang="ja-JP" altLang="en-US" sz="1000" b="0" dirty="0">
                        <a:solidFill>
                          <a:schemeClr val="tx1"/>
                        </a:solidFill>
                      </a:endParaRPr>
                    </a:p>
                  </a:txBody>
                  <a:tcPr anchor="ctr"/>
                </a:tc>
                <a:extLst>
                  <a:ext uri="{0D108BD9-81ED-4DB2-BD59-A6C34878D82A}">
                    <a16:rowId xmlns:a16="http://schemas.microsoft.com/office/drawing/2014/main" val="96540511"/>
                  </a:ext>
                </a:extLst>
              </a:tr>
              <a:tr h="504000">
                <a:tc>
                  <a:txBody>
                    <a:bodyPr/>
                    <a:lstStyle/>
                    <a:p>
                      <a:pPr algn="ctr"/>
                      <a:r>
                        <a:rPr kumimoji="1" lang="en-US" altLang="ja-JP" sz="2000"/>
                        <a:t>14</a:t>
                      </a:r>
                      <a:endParaRPr kumimoji="1" lang="en-US" altLang="ja-JP" sz="2000" b="0" dirty="0">
                        <a:solidFill>
                          <a:schemeClr val="tx1"/>
                        </a:solidFill>
                      </a:endParaRPr>
                    </a:p>
                  </a:txBody>
                  <a:tcPr anchor="ct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en-US" altLang="ja-JP" sz="1600"/>
                        <a:t>12</a:t>
                      </a:r>
                      <a:r>
                        <a:rPr kumimoji="1" lang="ja-JP" altLang="en-US" sz="1600"/>
                        <a:t>月</a:t>
                      </a:r>
                      <a:r>
                        <a:rPr kumimoji="1" lang="en-US" altLang="ja-JP" sz="1600"/>
                        <a:t>10</a:t>
                      </a:r>
                      <a:r>
                        <a:rPr kumimoji="1" lang="ja-JP" altLang="en-US" sz="1600"/>
                        <a:t>日</a:t>
                      </a:r>
                      <a:r>
                        <a:rPr kumimoji="1" lang="en-US" altLang="ja-JP" sz="1600"/>
                        <a:t>(</a:t>
                      </a:r>
                      <a:r>
                        <a:rPr kumimoji="1" lang="ja-JP" altLang="en-US" sz="1600"/>
                        <a:t>水</a:t>
                      </a:r>
                      <a:r>
                        <a:rPr kumimoji="1" lang="en-US" altLang="ja-JP" sz="1600"/>
                        <a:t>)</a:t>
                      </a:r>
                      <a:endParaRPr kumimoji="1" lang="en-US" altLang="ja-JP" sz="1600" b="0"/>
                    </a:p>
                  </a:txBody>
                  <a:tcPr anchor="ctr"/>
                </a:tc>
                <a:tc>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500" u="none" strike="noStrike" kern="1200" cap="none" spc="0" normalizeH="0" baseline="0" noProof="0">
                          <a:ln>
                            <a:noFill/>
                          </a:ln>
                          <a:effectLst/>
                          <a:uLnTx/>
                          <a:uFillTx/>
                        </a:rPr>
                        <a:t>英語の絵本を読んでみましょう２</a:t>
                      </a:r>
                      <a:endParaRPr kumimoji="1" lang="ja-JP" altLang="en-US" sz="1200" b="0" i="0" u="none" strike="noStrike" kern="1200" cap="none" spc="0" normalizeH="0" baseline="0" noProof="0">
                        <a:ln>
                          <a:noFill/>
                        </a:ln>
                        <a:solidFill>
                          <a:prstClr val="black"/>
                        </a:solidFill>
                        <a:effectLst/>
                        <a:uLnTx/>
                        <a:uFillTx/>
                        <a:latin typeface="+mn-lt"/>
                        <a:ea typeface="+mn-ea"/>
                        <a:cs typeface="+mn-cs"/>
                      </a:endParaRPr>
                    </a:p>
                  </a:txBody>
                  <a:tcPr anchor="ct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a:ln>
                            <a:noFill/>
                          </a:ln>
                          <a:solidFill>
                            <a:prstClr val="black"/>
                          </a:solidFill>
                          <a:effectLst/>
                          <a:uLnTx/>
                          <a:uFillTx/>
                          <a:latin typeface="+mn-lt"/>
                          <a:ea typeface="+mn-ea"/>
                          <a:cs typeface="+mn-cs"/>
                        </a:rPr>
                        <a:t>山内 圭</a:t>
                      </a:r>
                    </a:p>
                  </a:txBody>
                  <a:tcPr anchor="ctr"/>
                </a:tc>
                <a:tc>
                  <a:txBody>
                    <a:bodyPr/>
                    <a:lstStyle/>
                    <a:p>
                      <a:pPr algn="r"/>
                      <a:r>
                        <a:rPr kumimoji="1" lang="en-US" altLang="ja-JP" sz="1000" b="0" i="0" u="none" strike="noStrike" kern="1200" cap="none" spc="0" normalizeH="0" baseline="0" noProof="0">
                          <a:ln>
                            <a:noFill/>
                          </a:ln>
                          <a:solidFill>
                            <a:prstClr val="black"/>
                          </a:solidFill>
                          <a:effectLst/>
                          <a:uLnTx/>
                          <a:uFillTx/>
                          <a:latin typeface="+mn-lt"/>
                          <a:ea typeface="+mn-ea"/>
                          <a:cs typeface="+mn-cs"/>
                        </a:rPr>
                        <a:t>(</a:t>
                      </a:r>
                      <a:r>
                        <a:rPr kumimoji="1" lang="ja-JP" altLang="en-US" sz="1000" b="0" i="0" u="none" strike="noStrike" kern="1200" cap="none" spc="0" normalizeH="0" baseline="0" noProof="0">
                          <a:ln>
                            <a:noFill/>
                          </a:ln>
                          <a:solidFill>
                            <a:prstClr val="black"/>
                          </a:solidFill>
                          <a:effectLst/>
                          <a:uLnTx/>
                          <a:uFillTx/>
                          <a:latin typeface="+mn-lt"/>
                          <a:ea typeface="+mn-ea"/>
                          <a:cs typeface="+mn-cs"/>
                        </a:rPr>
                        <a:t>新見公立大学地域福祉学科</a:t>
                      </a:r>
                      <a:r>
                        <a:rPr kumimoji="1" lang="en-US" altLang="ja-JP" sz="1000" b="0" i="0" u="none" strike="noStrike" kern="1200" cap="none" spc="0" normalizeH="0" baseline="0" noProof="0">
                          <a:ln>
                            <a:noFill/>
                          </a:ln>
                          <a:solidFill>
                            <a:prstClr val="black"/>
                          </a:solidFill>
                          <a:effectLst/>
                          <a:uLnTx/>
                          <a:uFillTx/>
                          <a:latin typeface="+mn-lt"/>
                          <a:ea typeface="+mn-ea"/>
                          <a:cs typeface="+mn-cs"/>
                        </a:rPr>
                        <a:t>)</a:t>
                      </a:r>
                      <a:endParaRPr kumimoji="1" lang="ja-JP" altLang="en-US" sz="1000" b="0" dirty="0">
                        <a:solidFill>
                          <a:schemeClr val="tx1"/>
                        </a:solidFill>
                      </a:endParaRPr>
                    </a:p>
                  </a:txBody>
                  <a:tcPr anchor="ctr"/>
                </a:tc>
                <a:extLst>
                  <a:ext uri="{0D108BD9-81ED-4DB2-BD59-A6C34878D82A}">
                    <a16:rowId xmlns:a16="http://schemas.microsoft.com/office/drawing/2014/main" val="1616373697"/>
                  </a:ext>
                </a:extLst>
              </a:tr>
            </a:tbl>
          </a:graphicData>
        </a:graphic>
      </p:graphicFrame>
      <p:sp>
        <p:nvSpPr>
          <p:cNvPr id="30" name="テキスト ボックス 29">
            <a:extLst>
              <a:ext uri="{FF2B5EF4-FFF2-40B4-BE49-F238E27FC236}">
                <a16:creationId xmlns:a16="http://schemas.microsoft.com/office/drawing/2014/main" id="{BFCEE266-3949-461B-99CC-1059A225012F}"/>
              </a:ext>
            </a:extLst>
          </p:cNvPr>
          <p:cNvSpPr txBox="1"/>
          <p:nvPr/>
        </p:nvSpPr>
        <p:spPr>
          <a:xfrm>
            <a:off x="4440561" y="12617482"/>
            <a:ext cx="5051460" cy="307777"/>
          </a:xfrm>
          <a:prstGeom prst="rect">
            <a:avLst/>
          </a:prstGeom>
          <a:noFill/>
        </p:spPr>
        <p:txBody>
          <a:bodyPr wrap="square" rtlCol="0">
            <a:spAutoFit/>
          </a:bodyPr>
          <a:lstStyle/>
          <a:p>
            <a:r>
              <a:rPr kumimoji="1" lang="ja-JP" altLang="en-US" sz="1400" b="1" dirty="0"/>
              <a:t>裏面の</a:t>
            </a:r>
            <a:r>
              <a:rPr kumimoji="1" lang="ja-JP" altLang="en-US" sz="1400" b="1"/>
              <a:t>ＦＡＸ申込書または二次元コードからお申し込みください</a:t>
            </a:r>
            <a:r>
              <a:rPr lang="ja-JP" altLang="en-US" sz="1400" b="1" dirty="0"/>
              <a:t>　　　　　　　　　　　　　</a:t>
            </a:r>
            <a:endParaRPr lang="en-US" altLang="ja-JP" sz="1400" b="1" dirty="0"/>
          </a:p>
        </p:txBody>
      </p:sp>
      <p:sp>
        <p:nvSpPr>
          <p:cNvPr id="34" name="テキスト ボックス 33">
            <a:extLst>
              <a:ext uri="{FF2B5EF4-FFF2-40B4-BE49-F238E27FC236}">
                <a16:creationId xmlns:a16="http://schemas.microsoft.com/office/drawing/2014/main" id="{2B2A3A87-4231-4262-831E-01FEE560EC49}"/>
              </a:ext>
            </a:extLst>
          </p:cNvPr>
          <p:cNvSpPr txBox="1"/>
          <p:nvPr/>
        </p:nvSpPr>
        <p:spPr>
          <a:xfrm>
            <a:off x="765143" y="2021078"/>
            <a:ext cx="3137214" cy="400110"/>
          </a:xfrm>
          <a:prstGeom prst="rect">
            <a:avLst/>
          </a:prstGeom>
          <a:noFill/>
        </p:spPr>
        <p:txBody>
          <a:bodyPr wrap="square" rtlCol="0">
            <a:spAutoFit/>
          </a:bodyPr>
          <a:lstStyle/>
          <a:p>
            <a:r>
              <a:rPr kumimoji="1" lang="en-US" altLang="ja-JP" sz="2000" b="1">
                <a:solidFill>
                  <a:srgbClr val="002060"/>
                </a:solidFill>
              </a:rPr>
              <a:t>NiU</a:t>
            </a:r>
            <a:r>
              <a:rPr kumimoji="1" lang="ja-JP" altLang="en-US" sz="2000" b="1">
                <a:solidFill>
                  <a:srgbClr val="002060"/>
                </a:solidFill>
              </a:rPr>
              <a:t>新見駅西サテライト</a:t>
            </a:r>
            <a:r>
              <a:rPr kumimoji="1" lang="ja-JP" altLang="en-US" sz="2000" b="1" dirty="0">
                <a:solidFill>
                  <a:srgbClr val="002060"/>
                </a:solidFill>
              </a:rPr>
              <a:t>　　</a:t>
            </a:r>
            <a:endParaRPr kumimoji="1" lang="ja-JP" altLang="en-US" sz="2000" dirty="0">
              <a:solidFill>
                <a:srgbClr val="002060"/>
              </a:solidFill>
            </a:endParaRPr>
          </a:p>
        </p:txBody>
      </p:sp>
      <p:sp>
        <p:nvSpPr>
          <p:cNvPr id="35" name="円/楕円 16">
            <a:extLst>
              <a:ext uri="{FF2B5EF4-FFF2-40B4-BE49-F238E27FC236}">
                <a16:creationId xmlns:a16="http://schemas.microsoft.com/office/drawing/2014/main" id="{422FDDEA-17B1-440A-9020-14D2CA7B2A3B}"/>
              </a:ext>
            </a:extLst>
          </p:cNvPr>
          <p:cNvSpPr/>
          <p:nvPr/>
        </p:nvSpPr>
        <p:spPr>
          <a:xfrm>
            <a:off x="48072" y="2025793"/>
            <a:ext cx="733658" cy="386031"/>
          </a:xfrm>
          <a:prstGeom prst="rect">
            <a:avLst/>
          </a:prstGeom>
          <a:solidFill>
            <a:srgbClr val="00206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sz="1800" b="1" dirty="0">
                <a:latin typeface="BIZ UDゴシック" panose="020B0400000000000000" pitchFamily="49" charset="-128"/>
                <a:ea typeface="BIZ UDゴシック" panose="020B0400000000000000" pitchFamily="49" charset="-128"/>
              </a:rPr>
              <a:t>会場</a:t>
            </a:r>
            <a:endParaRPr kumimoji="1" lang="ja-JP" altLang="en-US" sz="1800" b="1" dirty="0">
              <a:latin typeface="BIZ UDゴシック" panose="020B0400000000000000" pitchFamily="49" charset="-128"/>
              <a:ea typeface="BIZ UDゴシック" panose="020B0400000000000000" pitchFamily="49" charset="-128"/>
            </a:endParaRPr>
          </a:p>
        </p:txBody>
      </p:sp>
      <p:sp>
        <p:nvSpPr>
          <p:cNvPr id="36" name="円/楕円 16">
            <a:extLst>
              <a:ext uri="{FF2B5EF4-FFF2-40B4-BE49-F238E27FC236}">
                <a16:creationId xmlns:a16="http://schemas.microsoft.com/office/drawing/2014/main" id="{B9821A4E-85CE-488D-80BC-7C85F67F49E6}"/>
              </a:ext>
            </a:extLst>
          </p:cNvPr>
          <p:cNvSpPr/>
          <p:nvPr/>
        </p:nvSpPr>
        <p:spPr>
          <a:xfrm>
            <a:off x="3408933" y="2025793"/>
            <a:ext cx="733658" cy="386031"/>
          </a:xfrm>
          <a:prstGeom prst="rect">
            <a:avLst/>
          </a:prstGeom>
          <a:solidFill>
            <a:srgbClr val="00206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1800" b="1" dirty="0">
                <a:latin typeface="BIZ UDゴシック" panose="020B0400000000000000" pitchFamily="49" charset="-128"/>
                <a:ea typeface="BIZ UDゴシック" panose="020B0400000000000000" pitchFamily="49" charset="-128"/>
              </a:rPr>
              <a:t>時間</a:t>
            </a:r>
          </a:p>
        </p:txBody>
      </p:sp>
      <p:sp>
        <p:nvSpPr>
          <p:cNvPr id="37" name="テキスト ボックス 36">
            <a:extLst>
              <a:ext uri="{FF2B5EF4-FFF2-40B4-BE49-F238E27FC236}">
                <a16:creationId xmlns:a16="http://schemas.microsoft.com/office/drawing/2014/main" id="{C082477D-072F-48A5-BF06-FD5BC8AA2442}"/>
              </a:ext>
            </a:extLst>
          </p:cNvPr>
          <p:cNvSpPr txBox="1"/>
          <p:nvPr/>
        </p:nvSpPr>
        <p:spPr>
          <a:xfrm>
            <a:off x="4060718" y="2021078"/>
            <a:ext cx="2618616" cy="400110"/>
          </a:xfrm>
          <a:prstGeom prst="rect">
            <a:avLst/>
          </a:prstGeom>
          <a:noFill/>
        </p:spPr>
        <p:txBody>
          <a:bodyPr wrap="square" rtlCol="0">
            <a:spAutoFit/>
          </a:bodyPr>
          <a:lstStyle/>
          <a:p>
            <a:r>
              <a:rPr kumimoji="1" lang="ja-JP" altLang="en-US" sz="2000" b="1" dirty="0">
                <a:solidFill>
                  <a:srgbClr val="002060"/>
                </a:solidFill>
              </a:rPr>
              <a:t>１８：３０～１９：３０</a:t>
            </a:r>
            <a:endParaRPr kumimoji="1" lang="ja-JP" altLang="en-US" sz="2000" dirty="0">
              <a:solidFill>
                <a:srgbClr val="002060"/>
              </a:solidFill>
            </a:endParaRPr>
          </a:p>
        </p:txBody>
      </p:sp>
      <p:sp>
        <p:nvSpPr>
          <p:cNvPr id="38" name="テキスト ボックス 37">
            <a:extLst>
              <a:ext uri="{FF2B5EF4-FFF2-40B4-BE49-F238E27FC236}">
                <a16:creationId xmlns:a16="http://schemas.microsoft.com/office/drawing/2014/main" id="{F9C16ABC-3A96-46A4-892F-63AC655FC0B3}"/>
              </a:ext>
            </a:extLst>
          </p:cNvPr>
          <p:cNvSpPr txBox="1"/>
          <p:nvPr/>
        </p:nvSpPr>
        <p:spPr>
          <a:xfrm>
            <a:off x="6837695" y="2064302"/>
            <a:ext cx="2708216" cy="400110"/>
          </a:xfrm>
          <a:prstGeom prst="rect">
            <a:avLst/>
          </a:prstGeom>
          <a:noFill/>
        </p:spPr>
        <p:txBody>
          <a:bodyPr wrap="square" rtlCol="0">
            <a:spAutoFit/>
          </a:bodyPr>
          <a:lstStyle/>
          <a:p>
            <a:r>
              <a:rPr lang="ja-JP" altLang="en-US" sz="2000" b="1">
                <a:solidFill>
                  <a:srgbClr val="002060"/>
                </a:solidFill>
              </a:rPr>
              <a:t>各日程</a:t>
            </a:r>
            <a:r>
              <a:rPr lang="ja-JP" altLang="en-US" sz="2000" b="1" dirty="0">
                <a:solidFill>
                  <a:srgbClr val="002060"/>
                </a:solidFill>
              </a:rPr>
              <a:t>の</a:t>
            </a:r>
            <a:r>
              <a:rPr lang="ja-JP" altLang="en-US" sz="2000" b="1">
                <a:solidFill>
                  <a:srgbClr val="002060"/>
                </a:solidFill>
              </a:rPr>
              <a:t>１週間前まで</a:t>
            </a:r>
            <a:endParaRPr lang="en-US" altLang="ja-JP" sz="2000" b="1" dirty="0">
              <a:solidFill>
                <a:srgbClr val="002060"/>
              </a:solidFill>
            </a:endParaRPr>
          </a:p>
        </p:txBody>
      </p:sp>
      <p:sp>
        <p:nvSpPr>
          <p:cNvPr id="39" name="円/楕円 16">
            <a:extLst>
              <a:ext uri="{FF2B5EF4-FFF2-40B4-BE49-F238E27FC236}">
                <a16:creationId xmlns:a16="http://schemas.microsoft.com/office/drawing/2014/main" id="{59B01389-27AD-4B2B-8620-CFA6EFF263B4}"/>
              </a:ext>
            </a:extLst>
          </p:cNvPr>
          <p:cNvSpPr/>
          <p:nvPr/>
        </p:nvSpPr>
        <p:spPr>
          <a:xfrm>
            <a:off x="6148474" y="2025793"/>
            <a:ext cx="733658" cy="386031"/>
          </a:xfrm>
          <a:prstGeom prst="rect">
            <a:avLst/>
          </a:prstGeom>
          <a:solidFill>
            <a:srgbClr val="00206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sz="1800" b="1" dirty="0">
                <a:latin typeface="BIZ UDゴシック" panose="020B0400000000000000" pitchFamily="49" charset="-128"/>
                <a:ea typeface="BIZ UDゴシック" panose="020B0400000000000000" pitchFamily="49" charset="-128"/>
              </a:rPr>
              <a:t>締切</a:t>
            </a:r>
            <a:endParaRPr kumimoji="1" lang="ja-JP" altLang="en-US" sz="1800" b="1" dirty="0">
              <a:latin typeface="BIZ UDゴシック" panose="020B0400000000000000" pitchFamily="49" charset="-128"/>
              <a:ea typeface="BIZ UDゴシック" panose="020B0400000000000000" pitchFamily="49" charset="-128"/>
            </a:endParaRPr>
          </a:p>
        </p:txBody>
      </p:sp>
      <p:sp>
        <p:nvSpPr>
          <p:cNvPr id="40" name="テキスト ボックス 39">
            <a:extLst>
              <a:ext uri="{FF2B5EF4-FFF2-40B4-BE49-F238E27FC236}">
                <a16:creationId xmlns:a16="http://schemas.microsoft.com/office/drawing/2014/main" id="{AD2FF7F0-B1CC-4335-BDFC-5BE8CC7C9876}"/>
              </a:ext>
            </a:extLst>
          </p:cNvPr>
          <p:cNvSpPr txBox="1"/>
          <p:nvPr/>
        </p:nvSpPr>
        <p:spPr>
          <a:xfrm>
            <a:off x="267974" y="11356036"/>
            <a:ext cx="7754259" cy="1169551"/>
          </a:xfrm>
          <a:prstGeom prst="rect">
            <a:avLst/>
          </a:prstGeom>
          <a:solidFill>
            <a:schemeClr val="bg1">
              <a:alpha val="70000"/>
            </a:schemeClr>
          </a:solidFill>
          <a:ln w="12700">
            <a:solidFill>
              <a:schemeClr val="tx1"/>
            </a:solidFill>
            <a:prstDash val="sysDash"/>
          </a:ln>
        </p:spPr>
        <p:txBody>
          <a:bodyPr wrap="square" rtlCol="0">
            <a:spAutoFit/>
          </a:bodyPr>
          <a:lstStyle/>
          <a:p>
            <a:r>
              <a:rPr kumimoji="1" lang="ja-JP" altLang="en-US" sz="1600" b="1" dirty="0" err="1"/>
              <a:t>ー</a:t>
            </a:r>
            <a:r>
              <a:rPr kumimoji="1" lang="ja-JP" altLang="en-US" sz="1600" b="1" dirty="0"/>
              <a:t>お申込方法・</a:t>
            </a:r>
            <a:r>
              <a:rPr kumimoji="1" lang="ja-JP" altLang="en-US" sz="1600" b="1"/>
              <a:t>お問合せー</a:t>
            </a:r>
            <a:endParaRPr kumimoji="1" lang="en-US" altLang="ja-JP" sz="1600" b="1"/>
          </a:p>
          <a:p>
            <a:r>
              <a:rPr kumimoji="1" lang="en-US" altLang="ja-JP" sz="1800"/>
              <a:t>【</a:t>
            </a:r>
            <a:r>
              <a:rPr kumimoji="1" lang="ja-JP" altLang="en-US" sz="1800" dirty="0"/>
              <a:t>にいみ子育てカレッジ事務局</a:t>
            </a:r>
            <a:r>
              <a:rPr kumimoji="1" lang="en-US" altLang="ja-JP" sz="1800" dirty="0"/>
              <a:t>(</a:t>
            </a:r>
            <a:r>
              <a:rPr kumimoji="1" lang="ja-JP" altLang="en-US" sz="1800" dirty="0"/>
              <a:t>新見公立</a:t>
            </a:r>
            <a:r>
              <a:rPr kumimoji="1" lang="ja-JP" altLang="en-US" sz="1800"/>
              <a:t>大学内</a:t>
            </a:r>
            <a:r>
              <a:rPr kumimoji="1" lang="en-US" altLang="ja-JP" sz="1800"/>
              <a:t>)】</a:t>
            </a:r>
          </a:p>
          <a:p>
            <a:r>
              <a:rPr lang="ja-JP" altLang="en-US" sz="1800"/>
              <a:t>〒</a:t>
            </a:r>
            <a:r>
              <a:rPr lang="en-US" altLang="ja-JP" sz="1800" dirty="0"/>
              <a:t>718-8585</a:t>
            </a:r>
            <a:r>
              <a:rPr lang="ja-JP" altLang="en-US" sz="1800" dirty="0"/>
              <a:t>　岡山県新見市西方</a:t>
            </a:r>
            <a:r>
              <a:rPr lang="en-US" altLang="ja-JP" sz="1800" dirty="0"/>
              <a:t>1263-2</a:t>
            </a:r>
            <a:endParaRPr kumimoji="1" lang="en-US" altLang="ja-JP" sz="1800" dirty="0"/>
          </a:p>
          <a:p>
            <a:r>
              <a:rPr lang="en-US" altLang="ja-JP" sz="1800"/>
              <a:t>TEL</a:t>
            </a:r>
            <a:r>
              <a:rPr lang="ja-JP" altLang="en-US" sz="1800"/>
              <a:t>：</a:t>
            </a:r>
            <a:r>
              <a:rPr lang="en-US" altLang="ja-JP" sz="1800" dirty="0"/>
              <a:t>0867-72-0634</a:t>
            </a:r>
            <a:r>
              <a:rPr lang="ja-JP" altLang="en-US" sz="1800" dirty="0"/>
              <a:t>　　　</a:t>
            </a:r>
            <a:r>
              <a:rPr lang="ja-JP" altLang="en-US" sz="1800"/>
              <a:t>　</a:t>
            </a:r>
            <a:r>
              <a:rPr lang="en-US" altLang="ja-JP" sz="1800"/>
              <a:t>FAX</a:t>
            </a:r>
            <a:r>
              <a:rPr lang="ja-JP" altLang="en-US" sz="1800"/>
              <a:t>：</a:t>
            </a:r>
            <a:r>
              <a:rPr lang="en-US" altLang="ja-JP" sz="1800" dirty="0"/>
              <a:t>0867-72-1492</a:t>
            </a:r>
            <a:r>
              <a:rPr lang="ja-JP" altLang="en-US" sz="1800" dirty="0"/>
              <a:t>　</a:t>
            </a:r>
            <a:r>
              <a:rPr lang="ja-JP" altLang="en-US" sz="1800"/>
              <a:t>　</a:t>
            </a:r>
            <a:r>
              <a:rPr lang="en-US" altLang="ja-JP" sz="1800"/>
              <a:t>E-mail</a:t>
            </a:r>
            <a:r>
              <a:rPr lang="ja-JP" altLang="en-US" sz="1800" dirty="0"/>
              <a:t>：</a:t>
            </a:r>
            <a:r>
              <a:rPr lang="en-US" altLang="ja-JP" sz="1800" dirty="0"/>
              <a:t>kosodate@niimi-u.ac.jp</a:t>
            </a:r>
            <a:endParaRPr kumimoji="1" lang="ja-JP" altLang="en-US" sz="1800" dirty="0"/>
          </a:p>
        </p:txBody>
      </p:sp>
      <p:sp>
        <p:nvSpPr>
          <p:cNvPr id="28" name="正方形/長方形 27"/>
          <p:cNvSpPr/>
          <p:nvPr/>
        </p:nvSpPr>
        <p:spPr>
          <a:xfrm>
            <a:off x="255280" y="131589"/>
            <a:ext cx="6860477" cy="1128514"/>
          </a:xfrm>
          <a:prstGeom prst="rect">
            <a:avLst/>
          </a:prstGeom>
          <a:solidFill>
            <a:srgbClr val="FFFFFF">
              <a:alpha val="69804"/>
            </a:srgbClr>
          </a:solidFill>
        </p:spPr>
        <p:txBody>
          <a:bodyPr wrap="square" lIns="91440" tIns="45720" rIns="91440" bIns="45720" anchor="ctr">
            <a:spAutoFit/>
            <a:scene3d>
              <a:camera prst="orthographicFront"/>
              <a:lightRig rig="soft" dir="t">
                <a:rot lat="0" lon="0" rev="10800000"/>
              </a:lightRig>
            </a:scene3d>
            <a:sp3d>
              <a:contourClr>
                <a:srgbClr val="DDDDDD"/>
              </a:contourClr>
            </a:sp3d>
          </a:bodyPr>
          <a:lstStyle/>
          <a:p>
            <a:pPr algn="ctr">
              <a:lnSpc>
                <a:spcPts val="4000"/>
              </a:lnSpc>
            </a:pPr>
            <a:r>
              <a:rPr lang="en-US" altLang="ja-JP" sz="3200" b="1" spc="150">
                <a:ln w="11430">
                  <a:noFill/>
                </a:ln>
                <a:solidFill>
                  <a:srgbClr val="002060"/>
                </a:solidFill>
                <a:latin typeface="メイリオ" panose="020B0604030504040204" pitchFamily="50" charset="-128"/>
                <a:ea typeface="メイリオ" panose="020B0604030504040204" pitchFamily="50" charset="-128"/>
              </a:rPr>
              <a:t>2025</a:t>
            </a:r>
            <a:r>
              <a:rPr lang="ja-JP" altLang="en-US" sz="3200" b="1" spc="150">
                <a:ln w="11430">
                  <a:noFill/>
                </a:ln>
                <a:solidFill>
                  <a:srgbClr val="002060"/>
                </a:solidFill>
                <a:latin typeface="メイリオ" panose="020B0604030504040204" pitchFamily="50" charset="-128"/>
                <a:ea typeface="メイリオ" panose="020B0604030504040204" pitchFamily="50" charset="-128"/>
              </a:rPr>
              <a:t>年度 </a:t>
            </a:r>
            <a:r>
              <a:rPr lang="ja-JP" altLang="en-US" sz="3200" b="1" spc="150" dirty="0">
                <a:ln w="11430">
                  <a:noFill/>
                </a:ln>
                <a:solidFill>
                  <a:srgbClr val="002060"/>
                </a:solidFill>
                <a:latin typeface="メイリオ" panose="020B0604030504040204" pitchFamily="50" charset="-128"/>
                <a:ea typeface="メイリオ" panose="020B0604030504040204" pitchFamily="50" charset="-128"/>
              </a:rPr>
              <a:t>にいみ子育てカレッジ</a:t>
            </a:r>
            <a:endParaRPr lang="en-US" altLang="ja-JP" sz="3200" b="1" spc="150" dirty="0">
              <a:ln w="11430">
                <a:noFill/>
              </a:ln>
              <a:solidFill>
                <a:srgbClr val="002060"/>
              </a:solidFill>
              <a:latin typeface="メイリオ" panose="020B0604030504040204" pitchFamily="50" charset="-128"/>
              <a:ea typeface="メイリオ" panose="020B0604030504040204" pitchFamily="50" charset="-128"/>
            </a:endParaRPr>
          </a:p>
          <a:p>
            <a:pPr algn="ctr">
              <a:lnSpc>
                <a:spcPts val="4000"/>
              </a:lnSpc>
            </a:pPr>
            <a:r>
              <a:rPr lang="ja-JP" altLang="en-US" sz="3200" b="1" spc="150" dirty="0">
                <a:ln w="11430">
                  <a:noFill/>
                </a:ln>
                <a:solidFill>
                  <a:srgbClr val="002060"/>
                </a:solidFill>
                <a:latin typeface="メイリオ" panose="020B0604030504040204" pitchFamily="50" charset="-128"/>
                <a:ea typeface="メイリオ" panose="020B0604030504040204" pitchFamily="50" charset="-128"/>
              </a:rPr>
              <a:t>子育て支援者に対する研修</a:t>
            </a:r>
          </a:p>
        </p:txBody>
      </p:sp>
      <p:sp>
        <p:nvSpPr>
          <p:cNvPr id="21" name="楕円 20">
            <a:extLst>
              <a:ext uri="{FF2B5EF4-FFF2-40B4-BE49-F238E27FC236}">
                <a16:creationId xmlns:a16="http://schemas.microsoft.com/office/drawing/2014/main" id="{630A56C1-2DAE-42D4-A52A-C0DFED633759}"/>
              </a:ext>
            </a:extLst>
          </p:cNvPr>
          <p:cNvSpPr/>
          <p:nvPr/>
        </p:nvSpPr>
        <p:spPr>
          <a:xfrm>
            <a:off x="7230622" y="36484"/>
            <a:ext cx="2105508" cy="1283950"/>
          </a:xfrm>
          <a:prstGeom prst="ellipse">
            <a:avLst/>
          </a:prstGeom>
          <a:solidFill>
            <a:srgbClr val="FFFFFF">
              <a:alpha val="69804"/>
            </a:srgbClr>
          </a:solidFill>
        </p:spPr>
        <p:txBody>
          <a:bodyPr wrap="square" lIns="91440" tIns="45720" rIns="91440" bIns="45720" anchor="ctr">
            <a:spAutoFit/>
          </a:bodyPr>
          <a:lstStyle/>
          <a:p>
            <a:pPr algn="ctr">
              <a:lnSpc>
                <a:spcPts val="2600"/>
              </a:lnSpc>
            </a:pPr>
            <a:endParaRPr lang="en-US" altLang="ja-JP" sz="2400" b="1" dirty="0">
              <a:ln w="18415" cmpd="sng">
                <a:noFill/>
                <a:prstDash val="solid"/>
              </a:ln>
              <a:solidFill>
                <a:srgbClr val="C00000"/>
              </a:solidFill>
              <a:latin typeface="メイリオ" panose="020B0604030504040204" pitchFamily="50" charset="-128"/>
              <a:ea typeface="メイリオ" panose="020B0604030504040204" pitchFamily="50" charset="-128"/>
            </a:endParaRPr>
          </a:p>
          <a:p>
            <a:pPr algn="ctr">
              <a:lnSpc>
                <a:spcPts val="2600"/>
              </a:lnSpc>
            </a:pPr>
            <a:endParaRPr lang="en-US" altLang="ja-JP" sz="2400" b="1" dirty="0">
              <a:ln w="18415" cmpd="sng">
                <a:noFill/>
                <a:prstDash val="solid"/>
              </a:ln>
              <a:solidFill>
                <a:srgbClr val="C00000"/>
              </a:solidFill>
              <a:latin typeface="メイリオ" panose="020B0604030504040204" pitchFamily="50" charset="-128"/>
              <a:ea typeface="メイリオ" panose="020B0604030504040204" pitchFamily="50" charset="-128"/>
            </a:endParaRPr>
          </a:p>
          <a:p>
            <a:pPr algn="ctr">
              <a:lnSpc>
                <a:spcPts val="1200"/>
              </a:lnSpc>
            </a:pPr>
            <a:endParaRPr lang="en-US" altLang="ja-JP" sz="1000" b="1" cap="none" spc="0" dirty="0">
              <a:ln w="18415" cmpd="sng">
                <a:noFill/>
                <a:prstDash val="solid"/>
              </a:ln>
              <a:solidFill>
                <a:srgbClr val="C00000"/>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406742" y="1265569"/>
            <a:ext cx="8777759" cy="615553"/>
          </a:xfrm>
          <a:prstGeom prst="rect">
            <a:avLst/>
          </a:prstGeom>
          <a:solidFill>
            <a:schemeClr val="accent6">
              <a:lumMod val="20000"/>
              <a:lumOff val="80000"/>
            </a:schemeClr>
          </a:solidFill>
        </p:spPr>
        <p:txBody>
          <a:bodyPr wrap="square" rtlCol="0">
            <a:spAutoFit/>
          </a:bodyPr>
          <a:lstStyle/>
          <a:p>
            <a:r>
              <a:rPr lang="ja-JP" altLang="en-US" sz="1700" b="1">
                <a:solidFill>
                  <a:srgbClr val="002060"/>
                </a:solidFill>
                <a:latin typeface="BIZ UDPゴシック" panose="020B0400000000000000" pitchFamily="50" charset="-128"/>
                <a:ea typeface="BIZ UDPゴシック" panose="020B0400000000000000" pitchFamily="50" charset="-128"/>
              </a:rPr>
              <a:t>地域のすべての方々（高校生以上）</a:t>
            </a:r>
            <a:r>
              <a:rPr lang="ja-JP" altLang="en-US" sz="1700">
                <a:solidFill>
                  <a:srgbClr val="002060"/>
                </a:solidFill>
                <a:latin typeface="BIZ UDPゴシック" panose="020B0400000000000000" pitchFamily="50" charset="-128"/>
                <a:ea typeface="BIZ UDPゴシック" panose="020B0400000000000000" pitchFamily="50" charset="-128"/>
              </a:rPr>
              <a:t>がご参加いただける研修です。</a:t>
            </a:r>
            <a:endParaRPr lang="en-US" altLang="ja-JP" sz="1700">
              <a:solidFill>
                <a:srgbClr val="002060"/>
              </a:solidFill>
              <a:latin typeface="BIZ UDPゴシック" panose="020B0400000000000000" pitchFamily="50" charset="-128"/>
              <a:ea typeface="BIZ UDPゴシック" panose="020B0400000000000000" pitchFamily="50" charset="-128"/>
            </a:endParaRPr>
          </a:p>
          <a:p>
            <a:r>
              <a:rPr lang="ja-JP" altLang="en-US" sz="1700">
                <a:solidFill>
                  <a:srgbClr val="002060"/>
                </a:solidFill>
                <a:latin typeface="BIZ UDPゴシック" panose="020B0400000000000000" pitchFamily="50" charset="-128"/>
                <a:ea typeface="BIZ UDPゴシック" panose="020B0400000000000000" pitchFamily="50" charset="-128"/>
              </a:rPr>
              <a:t>子育て支援に関する様々な領域のお話が満載です！みなさま、お気軽にご参加ください！</a:t>
            </a:r>
            <a:endParaRPr kumimoji="1" lang="ja-JP" altLang="en-US" sz="1700" dirty="0">
              <a:solidFill>
                <a:srgbClr val="002060"/>
              </a:solidFill>
              <a:latin typeface="BIZ UDPゴシック" panose="020B0400000000000000" pitchFamily="50" charset="-128"/>
              <a:ea typeface="BIZ UDPゴシック" panose="020B0400000000000000" pitchFamily="50" charset="-128"/>
            </a:endParaRPr>
          </a:p>
        </p:txBody>
      </p:sp>
      <p:sp>
        <p:nvSpPr>
          <p:cNvPr id="31" name="テキスト ボックス 30">
            <a:extLst>
              <a:ext uri="{FF2B5EF4-FFF2-40B4-BE49-F238E27FC236}">
                <a16:creationId xmlns:a16="http://schemas.microsoft.com/office/drawing/2014/main" id="{0393AB3D-47D9-4A62-8EC9-2600F9B7A411}"/>
              </a:ext>
            </a:extLst>
          </p:cNvPr>
          <p:cNvSpPr txBox="1"/>
          <p:nvPr/>
        </p:nvSpPr>
        <p:spPr>
          <a:xfrm>
            <a:off x="255280" y="2459621"/>
            <a:ext cx="7814266" cy="261610"/>
          </a:xfrm>
          <a:prstGeom prst="rect">
            <a:avLst/>
          </a:prstGeom>
          <a:noFill/>
        </p:spPr>
        <p:txBody>
          <a:bodyPr wrap="square" rtlCol="0">
            <a:spAutoFit/>
          </a:bodyPr>
          <a:lstStyle/>
          <a:p>
            <a:r>
              <a:rPr lang="ja-JP" altLang="en-US" sz="1100" dirty="0"/>
              <a:t>＊コース欄の○数字は保育専門職向けの内容と</a:t>
            </a:r>
            <a:r>
              <a:rPr lang="ja-JP" altLang="en-US" sz="1100"/>
              <a:t>なっていますが、関心のある方はどなたでもご参加ください。</a:t>
            </a:r>
            <a:r>
              <a:rPr lang="ja-JP" altLang="en-US" sz="1100" dirty="0"/>
              <a:t>　</a:t>
            </a:r>
            <a:endParaRPr lang="en-US" altLang="ja-JP" sz="1100" dirty="0"/>
          </a:p>
        </p:txBody>
      </p:sp>
      <p:sp>
        <p:nvSpPr>
          <p:cNvPr id="32" name="正方形/長方形 31">
            <a:extLst>
              <a:ext uri="{FF2B5EF4-FFF2-40B4-BE49-F238E27FC236}">
                <a16:creationId xmlns:a16="http://schemas.microsoft.com/office/drawing/2014/main" id="{0DD0CDAB-93FC-4D9F-B1F8-DB6EF9531F7D}"/>
              </a:ext>
            </a:extLst>
          </p:cNvPr>
          <p:cNvSpPr/>
          <p:nvPr/>
        </p:nvSpPr>
        <p:spPr>
          <a:xfrm>
            <a:off x="7473642" y="818700"/>
            <a:ext cx="1659434" cy="400110"/>
          </a:xfrm>
          <a:prstGeom prst="rect">
            <a:avLst/>
          </a:prstGeom>
          <a:noFill/>
        </p:spPr>
        <p:txBody>
          <a:bodyPr wrap="square" lIns="91440" tIns="45720" rIns="91440" bIns="45720" anchor="ctr">
            <a:spAutoFit/>
          </a:bodyPr>
          <a:lstStyle/>
          <a:p>
            <a:pPr algn="ctr">
              <a:lnSpc>
                <a:spcPts val="1200"/>
              </a:lnSpc>
            </a:pPr>
            <a:r>
              <a:rPr lang="ja-JP" altLang="en-US" sz="1000" b="1" cap="none" spc="0" dirty="0">
                <a:ln w="18415" cmpd="sng">
                  <a:noFill/>
                  <a:prstDash val="solid"/>
                </a:ln>
                <a:solidFill>
                  <a:srgbClr val="C00000"/>
                </a:solidFill>
                <a:latin typeface="メイリオ" panose="020B0604030504040204" pitchFamily="50" charset="-128"/>
                <a:ea typeface="メイリオ" panose="020B0604030504040204" pitchFamily="50" charset="-128"/>
              </a:rPr>
              <a:t>どなたでも</a:t>
            </a:r>
            <a:endParaRPr lang="en-US" altLang="ja-JP" sz="1000" b="1" cap="none" spc="0" dirty="0">
              <a:ln w="18415" cmpd="sng">
                <a:noFill/>
                <a:prstDash val="solid"/>
              </a:ln>
              <a:solidFill>
                <a:srgbClr val="C00000"/>
              </a:solidFill>
              <a:latin typeface="メイリオ" panose="020B0604030504040204" pitchFamily="50" charset="-128"/>
              <a:ea typeface="メイリオ" panose="020B0604030504040204" pitchFamily="50" charset="-128"/>
            </a:endParaRPr>
          </a:p>
          <a:p>
            <a:pPr algn="ctr">
              <a:lnSpc>
                <a:spcPts val="1200"/>
              </a:lnSpc>
            </a:pPr>
            <a:r>
              <a:rPr lang="ja-JP" altLang="en-US" sz="1000" b="1" cap="none" spc="0" dirty="0">
                <a:ln w="18415" cmpd="sng">
                  <a:noFill/>
                  <a:prstDash val="solid"/>
                </a:ln>
                <a:solidFill>
                  <a:srgbClr val="C00000"/>
                </a:solidFill>
                <a:latin typeface="メイリオ" panose="020B0604030504040204" pitchFamily="50" charset="-128"/>
                <a:ea typeface="メイリオ" panose="020B0604030504040204" pitchFamily="50" charset="-128"/>
              </a:rPr>
              <a:t>ご参加いただけます</a:t>
            </a:r>
          </a:p>
        </p:txBody>
      </p:sp>
      <p:sp>
        <p:nvSpPr>
          <p:cNvPr id="41" name="正方形/長方形 40">
            <a:extLst>
              <a:ext uri="{FF2B5EF4-FFF2-40B4-BE49-F238E27FC236}">
                <a16:creationId xmlns:a16="http://schemas.microsoft.com/office/drawing/2014/main" id="{A4D38664-312A-4CDF-8188-AB293D6A090B}"/>
              </a:ext>
            </a:extLst>
          </p:cNvPr>
          <p:cNvSpPr/>
          <p:nvPr/>
        </p:nvSpPr>
        <p:spPr>
          <a:xfrm>
            <a:off x="7275147" y="140575"/>
            <a:ext cx="2105508" cy="951543"/>
          </a:xfrm>
          <a:prstGeom prst="rect">
            <a:avLst/>
          </a:prstGeom>
          <a:noFill/>
        </p:spPr>
        <p:txBody>
          <a:bodyPr wrap="square" lIns="91440" tIns="45720" rIns="91440" bIns="45720" anchor="ctr">
            <a:spAutoFit/>
          </a:bodyPr>
          <a:lstStyle/>
          <a:p>
            <a:pPr algn="ctr">
              <a:lnSpc>
                <a:spcPts val="2600"/>
              </a:lnSpc>
            </a:pPr>
            <a:r>
              <a:rPr lang="ja-JP" altLang="en-US" sz="2000" b="1" dirty="0">
                <a:ln w="18415" cmpd="sng">
                  <a:noFill/>
                  <a:prstDash val="solid"/>
                </a:ln>
                <a:solidFill>
                  <a:schemeClr val="tx2"/>
                </a:solidFill>
                <a:latin typeface="メイリオ" panose="020B0604030504040204" pitchFamily="50" charset="-128"/>
                <a:ea typeface="メイリオ" panose="020B0604030504040204" pitchFamily="50" charset="-128"/>
              </a:rPr>
              <a:t>参加費無料</a:t>
            </a:r>
            <a:endParaRPr lang="en-US" altLang="ja-JP" sz="2000" b="1" dirty="0">
              <a:ln w="18415" cmpd="sng">
                <a:noFill/>
                <a:prstDash val="solid"/>
              </a:ln>
              <a:solidFill>
                <a:schemeClr val="tx2"/>
              </a:solidFill>
              <a:latin typeface="メイリオ" panose="020B0604030504040204" pitchFamily="50" charset="-128"/>
              <a:ea typeface="メイリオ" panose="020B0604030504040204" pitchFamily="50" charset="-128"/>
            </a:endParaRPr>
          </a:p>
          <a:p>
            <a:pPr algn="ctr">
              <a:lnSpc>
                <a:spcPts val="2600"/>
              </a:lnSpc>
            </a:pPr>
            <a:r>
              <a:rPr lang="ja-JP" altLang="en-US" sz="2000" b="1" dirty="0">
                <a:ln w="18415" cmpd="sng">
                  <a:noFill/>
                  <a:prstDash val="solid"/>
                </a:ln>
                <a:solidFill>
                  <a:schemeClr val="tx2"/>
                </a:solidFill>
                <a:latin typeface="メイリオ" panose="020B0604030504040204" pitchFamily="50" charset="-128"/>
                <a:ea typeface="メイリオ" panose="020B0604030504040204" pitchFamily="50" charset="-128"/>
              </a:rPr>
              <a:t>要予約</a:t>
            </a:r>
            <a:endParaRPr lang="en-US" altLang="ja-JP" sz="2000" b="1" dirty="0">
              <a:ln w="18415" cmpd="sng">
                <a:noFill/>
                <a:prstDash val="solid"/>
              </a:ln>
              <a:solidFill>
                <a:schemeClr val="tx2"/>
              </a:solidFill>
              <a:latin typeface="メイリオ" panose="020B0604030504040204" pitchFamily="50" charset="-128"/>
              <a:ea typeface="メイリオ" panose="020B0604030504040204" pitchFamily="50" charset="-128"/>
            </a:endParaRPr>
          </a:p>
          <a:p>
            <a:pPr algn="ctr">
              <a:lnSpc>
                <a:spcPts val="1200"/>
              </a:lnSpc>
            </a:pPr>
            <a:endParaRPr lang="en-US" altLang="ja-JP" sz="2000" b="1" cap="none" spc="0" dirty="0">
              <a:ln w="18415" cmpd="sng">
                <a:noFill/>
                <a:prstDash val="solid"/>
              </a:ln>
              <a:solidFill>
                <a:schemeClr val="tx2"/>
              </a:solidFill>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6F32317A-55F2-45AE-AF48-952A903CEBA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31413" y="11301982"/>
            <a:ext cx="1940400" cy="900000"/>
          </a:xfrm>
          <a:prstGeom prst="rect">
            <a:avLst/>
          </a:prstGeom>
        </p:spPr>
      </p:pic>
      <p:pic>
        <p:nvPicPr>
          <p:cNvPr id="6" name="図 5">
            <a:extLst>
              <a:ext uri="{FF2B5EF4-FFF2-40B4-BE49-F238E27FC236}">
                <a16:creationId xmlns:a16="http://schemas.microsoft.com/office/drawing/2014/main" id="{D4AB16E0-8A44-4878-9237-2CFEC5DA323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73371" y="11447931"/>
            <a:ext cx="1169551" cy="1169551"/>
          </a:xfrm>
          <a:prstGeom prst="rect">
            <a:avLst/>
          </a:prstGeom>
        </p:spPr>
      </p:pic>
      <p:sp>
        <p:nvSpPr>
          <p:cNvPr id="23" name="テキスト ボックス 22">
            <a:extLst>
              <a:ext uri="{FF2B5EF4-FFF2-40B4-BE49-F238E27FC236}">
                <a16:creationId xmlns:a16="http://schemas.microsoft.com/office/drawing/2014/main" id="{2B6A4D8C-EA7F-4907-9086-30FA8F81F7AB}"/>
              </a:ext>
            </a:extLst>
          </p:cNvPr>
          <p:cNvSpPr txBox="1"/>
          <p:nvPr/>
        </p:nvSpPr>
        <p:spPr>
          <a:xfrm>
            <a:off x="7839603" y="11220684"/>
            <a:ext cx="1787166" cy="276999"/>
          </a:xfrm>
          <a:prstGeom prst="rect">
            <a:avLst/>
          </a:prstGeom>
          <a:noFill/>
        </p:spPr>
        <p:txBody>
          <a:bodyPr wrap="square" rtlCol="0">
            <a:spAutoFit/>
          </a:bodyPr>
          <a:lstStyle/>
          <a:p>
            <a:pPr algn="ctr"/>
            <a:r>
              <a:rPr kumimoji="1" lang="ja-JP" altLang="en-US" sz="1200"/>
              <a:t>お申し込みはこちら</a:t>
            </a:r>
            <a:r>
              <a:rPr lang="ja-JP" altLang="en-US" sz="1200" dirty="0"/>
              <a:t>　　　　　　　　　　　　　</a:t>
            </a:r>
            <a:endParaRPr lang="en-US" altLang="ja-JP" sz="1200" dirty="0"/>
          </a:p>
        </p:txBody>
      </p:sp>
    </p:spTree>
    <p:extLst>
      <p:ext uri="{BB962C8B-B14F-4D97-AF65-F5344CB8AC3E}">
        <p14:creationId xmlns:p14="http://schemas.microsoft.com/office/powerpoint/2010/main" val="1798045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264097" y="514731"/>
            <a:ext cx="9014112" cy="369332"/>
          </a:xfrm>
          <a:prstGeom prst="rect">
            <a:avLst/>
          </a:prstGeom>
          <a:solidFill>
            <a:schemeClr val="bg1">
              <a:lumMod val="85000"/>
            </a:schemeClr>
          </a:solidFill>
          <a:ln>
            <a:solidFill>
              <a:schemeClr val="bg1">
                <a:lumMod val="50000"/>
              </a:schemeClr>
            </a:solidFill>
          </a:ln>
        </p:spPr>
        <p:txBody>
          <a:bodyPr wrap="square" rtlCol="0" anchor="ctr">
            <a:spAutoFit/>
          </a:bodyPr>
          <a:lstStyle/>
          <a:p>
            <a:pPr algn="ctr"/>
            <a:r>
              <a:rPr kumimoji="1" lang="en-US" altLang="ja-JP" sz="1800"/>
              <a:t>2025</a:t>
            </a:r>
            <a:r>
              <a:rPr kumimoji="1" lang="ja-JP" altLang="en-US" sz="1800"/>
              <a:t>年度</a:t>
            </a:r>
            <a:r>
              <a:rPr kumimoji="1" lang="ja-JP" altLang="en-US" sz="1800" dirty="0"/>
              <a:t>にいみ</a:t>
            </a:r>
            <a:r>
              <a:rPr kumimoji="1" lang="ja-JP" altLang="en-US" sz="1800"/>
              <a:t>子育てカレッジ「</a:t>
            </a:r>
            <a:r>
              <a:rPr kumimoji="1" lang="ja-JP" altLang="en-US" sz="1800" b="1"/>
              <a:t>子育て</a:t>
            </a:r>
            <a:r>
              <a:rPr kumimoji="1" lang="ja-JP" altLang="en-US" sz="1800" b="1" dirty="0"/>
              <a:t>支援者に</a:t>
            </a:r>
            <a:r>
              <a:rPr kumimoji="1" lang="ja-JP" altLang="en-US" sz="1800" b="1"/>
              <a:t>対する研修」 </a:t>
            </a:r>
            <a:r>
              <a:rPr kumimoji="1" lang="ja-JP" altLang="en-US" sz="1800" b="1" dirty="0"/>
              <a:t>申込書</a:t>
            </a:r>
          </a:p>
        </p:txBody>
      </p:sp>
      <p:graphicFrame>
        <p:nvGraphicFramePr>
          <p:cNvPr id="7" name="表 6"/>
          <p:cNvGraphicFramePr>
            <a:graphicFrameLocks noGrp="1"/>
          </p:cNvGraphicFramePr>
          <p:nvPr>
            <p:extLst>
              <p:ext uri="{D42A27DB-BD31-4B8C-83A1-F6EECF244321}">
                <p14:modId xmlns:p14="http://schemas.microsoft.com/office/powerpoint/2010/main" val="3484152725"/>
              </p:ext>
            </p:extLst>
          </p:nvPr>
        </p:nvGraphicFramePr>
        <p:xfrm>
          <a:off x="294199" y="1116087"/>
          <a:ext cx="8984010" cy="1147114"/>
        </p:xfrm>
        <a:graphic>
          <a:graphicData uri="http://schemas.openxmlformats.org/drawingml/2006/table">
            <a:tbl>
              <a:tblPr firstRow="1" bandRow="1">
                <a:tableStyleId>{5C22544A-7EE6-4342-B048-85BDC9FD1C3A}</a:tableStyleId>
              </a:tblPr>
              <a:tblGrid>
                <a:gridCol w="949529">
                  <a:extLst>
                    <a:ext uri="{9D8B030D-6E8A-4147-A177-3AD203B41FA5}">
                      <a16:colId xmlns:a16="http://schemas.microsoft.com/office/drawing/2014/main" val="20000"/>
                    </a:ext>
                  </a:extLst>
                </a:gridCol>
                <a:gridCol w="3492656">
                  <a:extLst>
                    <a:ext uri="{9D8B030D-6E8A-4147-A177-3AD203B41FA5}">
                      <a16:colId xmlns:a16="http://schemas.microsoft.com/office/drawing/2014/main" val="20001"/>
                    </a:ext>
                  </a:extLst>
                </a:gridCol>
                <a:gridCol w="568272">
                  <a:extLst>
                    <a:ext uri="{9D8B030D-6E8A-4147-A177-3AD203B41FA5}">
                      <a16:colId xmlns:a16="http://schemas.microsoft.com/office/drawing/2014/main" val="1987685645"/>
                    </a:ext>
                  </a:extLst>
                </a:gridCol>
                <a:gridCol w="2207276">
                  <a:extLst>
                    <a:ext uri="{9D8B030D-6E8A-4147-A177-3AD203B41FA5}">
                      <a16:colId xmlns:a16="http://schemas.microsoft.com/office/drawing/2014/main" val="20004"/>
                    </a:ext>
                  </a:extLst>
                </a:gridCol>
                <a:gridCol w="1766277">
                  <a:extLst>
                    <a:ext uri="{9D8B030D-6E8A-4147-A177-3AD203B41FA5}">
                      <a16:colId xmlns:a16="http://schemas.microsoft.com/office/drawing/2014/main" val="20005"/>
                    </a:ext>
                  </a:extLst>
                </a:gridCol>
              </a:tblGrid>
              <a:tr h="234618">
                <a:tc>
                  <a:txBody>
                    <a:bodyPr/>
                    <a:lstStyle/>
                    <a:p>
                      <a:pPr algn="ctr"/>
                      <a:r>
                        <a:rPr kumimoji="1" lang="ja-JP" altLang="en-US" sz="1050" b="0" dirty="0">
                          <a:solidFill>
                            <a:schemeClr val="tx1"/>
                          </a:solidFill>
                        </a:rPr>
                        <a:t>フリガナ</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noFill/>
                  </a:tcPr>
                </a:tc>
                <a:tc>
                  <a:txBody>
                    <a:bodyPr/>
                    <a:lstStyle/>
                    <a:p>
                      <a:pPr algn="ctr"/>
                      <a:endParaRPr kumimoji="1" lang="ja-JP" altLang="en-US" sz="105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noFill/>
                  </a:tcPr>
                </a:tc>
                <a:tc gridSpan="2">
                  <a:txBody>
                    <a:bodyPr/>
                    <a:lstStyle/>
                    <a:p>
                      <a:pPr algn="ctr"/>
                      <a:r>
                        <a:rPr kumimoji="1" lang="ja-JP" altLang="en-US" sz="1050" b="0" dirty="0">
                          <a:solidFill>
                            <a:schemeClr val="tx1"/>
                          </a:solidFill>
                        </a:rPr>
                        <a:t>申込者区分</a:t>
                      </a:r>
                      <a:endParaRPr kumimoji="1" lang="ja-JP" altLang="en-US" sz="105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sz="1050" b="0" dirty="0">
                          <a:solidFill>
                            <a:schemeClr val="tx1"/>
                          </a:solidFill>
                        </a:rPr>
                        <a:t>所　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47014">
                <a:tc>
                  <a:txBody>
                    <a:bodyPr/>
                    <a:lstStyle/>
                    <a:p>
                      <a:pPr algn="ctr"/>
                      <a:r>
                        <a:rPr kumimoji="1" lang="ja-JP" altLang="en-US" sz="1400" b="0" dirty="0">
                          <a:solidFill>
                            <a:schemeClr val="tx1"/>
                          </a:solidFill>
                        </a:rPr>
                        <a:t>氏名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r>
                        <a:rPr kumimoji="1" lang="ja-JP" altLang="en-US" sz="1400" b="0" dirty="0">
                          <a:solidFill>
                            <a:schemeClr val="tx1"/>
                          </a:solidFill>
                        </a:rPr>
                        <a:t>・一般　・専門職（職種：　　　　　　）</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a:txBody>
                    <a:bodyPr/>
                    <a:lstStyle/>
                    <a:p>
                      <a:pPr algn="r"/>
                      <a:endParaRPr kumimoji="1" lang="ja-JP"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55947">
                <a:tc rowSpan="2">
                  <a:txBody>
                    <a:bodyPr/>
                    <a:lstStyle/>
                    <a:p>
                      <a:pPr algn="ctr"/>
                      <a:r>
                        <a:rPr kumimoji="1" lang="ja-JP" altLang="en-US" sz="1400" b="0" dirty="0">
                          <a:solidFill>
                            <a:schemeClr val="tx1"/>
                          </a:solidFill>
                        </a:rPr>
                        <a:t>住所</a:t>
                      </a:r>
                      <a:endParaRPr kumimoji="1" lang="en-US" altLang="ja-JP"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gridSpan="2">
                  <a:txBody>
                    <a:bodyPr/>
                    <a:lstStyle/>
                    <a:p>
                      <a:pPr algn="l"/>
                      <a:r>
                        <a:rPr kumimoji="1" lang="ja-JP" altLang="en-US" sz="1400" b="0"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gridSpan="2">
                  <a:txBody>
                    <a:bodyPr/>
                    <a:lstStyle/>
                    <a:p>
                      <a:pPr algn="l"/>
                      <a:r>
                        <a:rPr kumimoji="1" lang="ja-JP" altLang="en-US" sz="1200" b="0" dirty="0">
                          <a:solidFill>
                            <a:schemeClr val="tx1"/>
                          </a:solidFill>
                        </a:rPr>
                        <a:t>連絡先（　　　　　　）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noFill/>
                      <a:prstDash val="solid"/>
                      <a:round/>
                      <a:headEnd type="none" w="med" len="med"/>
                      <a:tailEnd type="none" w="med" len="med"/>
                    </a:lnBlToTr>
                    <a:noFill/>
                  </a:tcPr>
                </a:tc>
                <a:tc hMerge="1">
                  <a:txBody>
                    <a:bodyPr/>
                    <a:lstStyle/>
                    <a:p>
                      <a:pPr algn="ctr"/>
                      <a:endParaRPr kumimoji="1" lang="ja-JP"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68711">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l"/>
                      <a:r>
                        <a:rPr kumimoji="1" lang="en-US" altLang="ja-JP" sz="1200" b="0" dirty="0">
                          <a:solidFill>
                            <a:schemeClr val="tx1"/>
                          </a:solidFill>
                        </a:rPr>
                        <a:t>E-mail</a:t>
                      </a:r>
                      <a:r>
                        <a:rPr kumimoji="1" lang="ja-JP" altLang="en-US" sz="1200" b="0" dirty="0">
                          <a:solidFill>
                            <a:schemeClr val="tx1"/>
                          </a:solidFill>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noFill/>
                      <a:prstDash val="solid"/>
                      <a:round/>
                      <a:headEnd type="none" w="med" len="med"/>
                      <a:tailEnd type="none" w="med" len="med"/>
                    </a:lnBlToTr>
                    <a:noFill/>
                  </a:tcPr>
                </a:tc>
                <a:tc hMerge="1">
                  <a:txBody>
                    <a:bodyPr/>
                    <a:lstStyle/>
                    <a:p>
                      <a:endParaRPr kumimoji="1" lang="ja-JP" altLang="en-US"/>
                    </a:p>
                  </a:txBody>
                  <a:tcPr/>
                </a:tc>
                <a:extLst>
                  <a:ext uri="{0D108BD9-81ED-4DB2-BD59-A6C34878D82A}">
                    <a16:rowId xmlns:a16="http://schemas.microsoft.com/office/drawing/2014/main" val="1494323710"/>
                  </a:ext>
                </a:extLst>
              </a:tr>
            </a:tbl>
          </a:graphicData>
        </a:graphic>
      </p:graphicFrame>
      <p:sp>
        <p:nvSpPr>
          <p:cNvPr id="8" name="テキスト ボックス 7"/>
          <p:cNvSpPr txBox="1"/>
          <p:nvPr/>
        </p:nvSpPr>
        <p:spPr>
          <a:xfrm>
            <a:off x="48072" y="860686"/>
            <a:ext cx="1728192" cy="307777"/>
          </a:xfrm>
          <a:prstGeom prst="rect">
            <a:avLst/>
          </a:prstGeom>
          <a:noFill/>
        </p:spPr>
        <p:txBody>
          <a:bodyPr wrap="square" rtlCol="0" anchor="b">
            <a:spAutoFit/>
          </a:bodyPr>
          <a:lstStyle/>
          <a:p>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お申込者情報</a:t>
            </a:r>
            <a:r>
              <a:rPr lang="en-US" altLang="ja-JP" sz="14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294199" y="2279248"/>
            <a:ext cx="9339188" cy="292388"/>
          </a:xfrm>
          <a:prstGeom prst="rect">
            <a:avLst/>
          </a:prstGeom>
          <a:noFill/>
        </p:spPr>
        <p:txBody>
          <a:bodyPr wrap="square" rtlCol="0">
            <a:spAutoFit/>
          </a:bodyPr>
          <a:lstStyle/>
          <a:p>
            <a:r>
              <a:rPr lang="ja-JP" altLang="en-US" sz="1050" dirty="0"/>
              <a:t>●</a:t>
            </a:r>
            <a:r>
              <a:rPr kumimoji="1" lang="ja-JP" altLang="en-US" sz="1050" dirty="0"/>
              <a:t>希望される研修の各</a:t>
            </a:r>
            <a:r>
              <a:rPr kumimoji="1" lang="en-US" altLang="ja-JP" sz="1050" dirty="0"/>
              <a:t>『</a:t>
            </a:r>
            <a:r>
              <a:rPr kumimoji="1" lang="ja-JP" altLang="en-US" sz="1050" dirty="0"/>
              <a:t>参加希望</a:t>
            </a:r>
            <a:r>
              <a:rPr kumimoji="1" lang="en-US" altLang="ja-JP" sz="1050" dirty="0"/>
              <a:t>』</a:t>
            </a:r>
            <a:r>
              <a:rPr kumimoji="1" lang="ja-JP" altLang="en-US" sz="1050" dirty="0"/>
              <a:t>欄に〇を記入</a:t>
            </a:r>
            <a:r>
              <a:rPr kumimoji="1" lang="ja-JP" altLang="en-US" sz="1050"/>
              <a:t>してください　　</a:t>
            </a:r>
            <a:r>
              <a:rPr lang="ja-JP" altLang="en-US" sz="1050"/>
              <a:t>●</a:t>
            </a:r>
            <a:r>
              <a:rPr kumimoji="1" lang="ja-JP" altLang="en-US" sz="1050" dirty="0"/>
              <a:t>申し込み後に欠席される場合に</a:t>
            </a:r>
            <a:r>
              <a:rPr kumimoji="1" lang="ja-JP" altLang="en-US" sz="1050"/>
              <a:t>は、その</a:t>
            </a:r>
            <a:r>
              <a:rPr kumimoji="1" lang="ja-JP" altLang="en-US" sz="1050" dirty="0"/>
              <a:t>旨をご連絡ください。（連絡先：</a:t>
            </a:r>
            <a:r>
              <a:rPr kumimoji="1" lang="en-US" altLang="ja-JP" sz="1300" b="1" dirty="0"/>
              <a:t>0867-72-0634</a:t>
            </a:r>
            <a:r>
              <a:rPr kumimoji="1" lang="ja-JP" altLang="en-US" sz="1050" dirty="0"/>
              <a:t>）</a:t>
            </a:r>
          </a:p>
        </p:txBody>
      </p:sp>
      <p:sp>
        <p:nvSpPr>
          <p:cNvPr id="12" name="テキスト ボックス 11"/>
          <p:cNvSpPr txBox="1"/>
          <p:nvPr/>
        </p:nvSpPr>
        <p:spPr>
          <a:xfrm>
            <a:off x="6744816" y="941874"/>
            <a:ext cx="2539764" cy="246221"/>
          </a:xfrm>
          <a:prstGeom prst="rect">
            <a:avLst/>
          </a:prstGeom>
          <a:noFill/>
        </p:spPr>
        <p:txBody>
          <a:bodyPr wrap="square" rtlCol="0" anchor="ctr">
            <a:spAutoFit/>
          </a:bodyPr>
          <a:lstStyle/>
          <a:p>
            <a:pPr algn="r"/>
            <a:r>
              <a:rPr kumimoji="1" lang="ja-JP" altLang="en-US" sz="1000">
                <a:latin typeface="メイリオ" panose="020B0604030504040204" pitchFamily="50" charset="-128"/>
                <a:ea typeface="メイリオ" panose="020B0604030504040204" pitchFamily="50" charset="-128"/>
              </a:rPr>
              <a:t>申込日</a:t>
            </a:r>
            <a:r>
              <a:rPr kumimoji="1" lang="en-US" altLang="ja-JP" sz="1000">
                <a:latin typeface="メイリオ" panose="020B0604030504040204" pitchFamily="50" charset="-128"/>
                <a:ea typeface="メイリオ" panose="020B0604030504040204" pitchFamily="50" charset="-128"/>
              </a:rPr>
              <a:t>:</a:t>
            </a:r>
            <a:r>
              <a:rPr lang="ja-JP" altLang="en-US" sz="1000">
                <a:latin typeface="メイリオ" panose="020B0604030504040204" pitchFamily="50" charset="-128"/>
                <a:ea typeface="メイリオ" panose="020B0604030504040204" pitchFamily="50" charset="-128"/>
              </a:rPr>
              <a:t>令和</a:t>
            </a:r>
            <a:r>
              <a:rPr kumimoji="1" lang="ja-JP" altLang="en-US" sz="1000">
                <a:latin typeface="メイリオ" panose="020B0604030504040204" pitchFamily="50" charset="-128"/>
                <a:ea typeface="メイリオ" panose="020B0604030504040204" pitchFamily="50" charset="-128"/>
              </a:rPr>
              <a:t>　</a:t>
            </a:r>
            <a:r>
              <a:rPr kumimoji="1" lang="ja-JP" altLang="en-US" sz="1000" dirty="0">
                <a:latin typeface="メイリオ" panose="020B0604030504040204" pitchFamily="50" charset="-128"/>
                <a:ea typeface="メイリオ" panose="020B0604030504040204" pitchFamily="50" charset="-128"/>
              </a:rPr>
              <a:t>　年　</a:t>
            </a:r>
            <a:r>
              <a:rPr kumimoji="1" lang="ja-JP" altLang="en-US" sz="1000">
                <a:latin typeface="メイリオ" panose="020B0604030504040204" pitchFamily="50" charset="-128"/>
                <a:ea typeface="メイリオ" panose="020B0604030504040204" pitchFamily="50" charset="-128"/>
              </a:rPr>
              <a:t>　月　</a:t>
            </a:r>
            <a:r>
              <a:rPr kumimoji="1" lang="ja-JP" altLang="en-US" sz="1000" dirty="0">
                <a:latin typeface="メイリオ" panose="020B0604030504040204" pitchFamily="50" charset="-128"/>
                <a:ea typeface="メイリオ" panose="020B0604030504040204" pitchFamily="50" charset="-128"/>
              </a:rPr>
              <a:t>　日</a:t>
            </a:r>
          </a:p>
        </p:txBody>
      </p:sp>
      <p:sp>
        <p:nvSpPr>
          <p:cNvPr id="17" name="テキスト ボックス 16"/>
          <p:cNvSpPr txBox="1"/>
          <p:nvPr/>
        </p:nvSpPr>
        <p:spPr>
          <a:xfrm>
            <a:off x="1416224" y="943043"/>
            <a:ext cx="6120680" cy="215444"/>
          </a:xfrm>
          <a:prstGeom prst="rect">
            <a:avLst/>
          </a:prstGeom>
          <a:noFill/>
        </p:spPr>
        <p:txBody>
          <a:bodyPr wrap="square" rtlCol="0">
            <a:spAutoFit/>
          </a:bodyPr>
          <a:lstStyle/>
          <a:p>
            <a:r>
              <a:rPr lang="ja-JP" altLang="en-US" sz="800" dirty="0"/>
              <a:t>＊ご記入いただいた個人情報は本研修の受付登録および必要なご連絡のみに使用</a:t>
            </a:r>
            <a:r>
              <a:rPr lang="ja-JP" altLang="en-US" sz="800"/>
              <a:t>し、その他</a:t>
            </a:r>
            <a:r>
              <a:rPr lang="ja-JP" altLang="en-US" sz="800" dirty="0"/>
              <a:t>の目的で使用することはございません。</a:t>
            </a:r>
            <a:endParaRPr kumimoji="1" lang="ja-JP" altLang="en-US" sz="800" dirty="0"/>
          </a:p>
        </p:txBody>
      </p:sp>
      <p:graphicFrame>
        <p:nvGraphicFramePr>
          <p:cNvPr id="18" name="表 17">
            <a:extLst>
              <a:ext uri="{FF2B5EF4-FFF2-40B4-BE49-F238E27FC236}">
                <a16:creationId xmlns:a16="http://schemas.microsoft.com/office/drawing/2014/main" id="{8120BB62-A6EB-4F3B-902F-AA2CB5833731}"/>
              </a:ext>
            </a:extLst>
          </p:cNvPr>
          <p:cNvGraphicFramePr>
            <a:graphicFrameLocks noGrp="1"/>
          </p:cNvGraphicFramePr>
          <p:nvPr>
            <p:extLst>
              <p:ext uri="{D42A27DB-BD31-4B8C-83A1-F6EECF244321}">
                <p14:modId xmlns:p14="http://schemas.microsoft.com/office/powerpoint/2010/main" val="3617580580"/>
              </p:ext>
            </p:extLst>
          </p:nvPr>
        </p:nvGraphicFramePr>
        <p:xfrm>
          <a:off x="294198" y="2516240"/>
          <a:ext cx="9052008" cy="10371175"/>
        </p:xfrm>
        <a:graphic>
          <a:graphicData uri="http://schemas.openxmlformats.org/drawingml/2006/table">
            <a:tbl>
              <a:tblPr firstRow="1" bandRow="1">
                <a:tableStyleId>{7DF18680-E054-41AD-8BC1-D1AEF772440D}</a:tableStyleId>
              </a:tblPr>
              <a:tblGrid>
                <a:gridCol w="396000">
                  <a:extLst>
                    <a:ext uri="{9D8B030D-6E8A-4147-A177-3AD203B41FA5}">
                      <a16:colId xmlns:a16="http://schemas.microsoft.com/office/drawing/2014/main" val="20000"/>
                    </a:ext>
                  </a:extLst>
                </a:gridCol>
                <a:gridCol w="864000">
                  <a:extLst>
                    <a:ext uri="{9D8B030D-6E8A-4147-A177-3AD203B41FA5}">
                      <a16:colId xmlns:a16="http://schemas.microsoft.com/office/drawing/2014/main" val="20001"/>
                    </a:ext>
                  </a:extLst>
                </a:gridCol>
                <a:gridCol w="2855412">
                  <a:extLst>
                    <a:ext uri="{9D8B030D-6E8A-4147-A177-3AD203B41FA5}">
                      <a16:colId xmlns:a16="http://schemas.microsoft.com/office/drawing/2014/main" val="3772881522"/>
                    </a:ext>
                  </a:extLst>
                </a:gridCol>
                <a:gridCol w="396000">
                  <a:extLst>
                    <a:ext uri="{9D8B030D-6E8A-4147-A177-3AD203B41FA5}">
                      <a16:colId xmlns:a16="http://schemas.microsoft.com/office/drawing/2014/main" val="920210763"/>
                    </a:ext>
                  </a:extLst>
                </a:gridCol>
                <a:gridCol w="396000">
                  <a:extLst>
                    <a:ext uri="{9D8B030D-6E8A-4147-A177-3AD203B41FA5}">
                      <a16:colId xmlns:a16="http://schemas.microsoft.com/office/drawing/2014/main" val="3179795323"/>
                    </a:ext>
                  </a:extLst>
                </a:gridCol>
                <a:gridCol w="864000">
                  <a:extLst>
                    <a:ext uri="{9D8B030D-6E8A-4147-A177-3AD203B41FA5}">
                      <a16:colId xmlns:a16="http://schemas.microsoft.com/office/drawing/2014/main" val="20003"/>
                    </a:ext>
                  </a:extLst>
                </a:gridCol>
                <a:gridCol w="144016">
                  <a:extLst>
                    <a:ext uri="{9D8B030D-6E8A-4147-A177-3AD203B41FA5}">
                      <a16:colId xmlns:a16="http://schemas.microsoft.com/office/drawing/2014/main" val="449845758"/>
                    </a:ext>
                  </a:extLst>
                </a:gridCol>
                <a:gridCol w="2740580">
                  <a:extLst>
                    <a:ext uri="{9D8B030D-6E8A-4147-A177-3AD203B41FA5}">
                      <a16:colId xmlns:a16="http://schemas.microsoft.com/office/drawing/2014/main" val="3956390690"/>
                    </a:ext>
                  </a:extLst>
                </a:gridCol>
                <a:gridCol w="396000">
                  <a:extLst>
                    <a:ext uri="{9D8B030D-6E8A-4147-A177-3AD203B41FA5}">
                      <a16:colId xmlns:a16="http://schemas.microsoft.com/office/drawing/2014/main" val="2315628194"/>
                    </a:ext>
                  </a:extLst>
                </a:gridCol>
              </a:tblGrid>
              <a:tr h="473550">
                <a:tc rowSpan="2">
                  <a:txBody>
                    <a:bodyPr/>
                    <a:lstStyle/>
                    <a:p>
                      <a:pPr algn="ctr"/>
                      <a:r>
                        <a:rPr kumimoji="1" lang="en-US" altLang="ja-JP" sz="1400" b="0">
                          <a:solidFill>
                            <a:schemeClr val="tx1"/>
                          </a:solidFill>
                        </a:rPr>
                        <a:t>1</a:t>
                      </a: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280160" rtl="0" eaLnBrk="1" fontAlgn="auto" latinLnBrk="0" hangingPunct="1">
                        <a:lnSpc>
                          <a:spcPct val="100000"/>
                        </a:lnSpc>
                        <a:spcBef>
                          <a:spcPts val="0"/>
                        </a:spcBef>
                        <a:spcAft>
                          <a:spcPts val="0"/>
                        </a:spcAft>
                        <a:buClrTx/>
                        <a:buSzTx/>
                        <a:buFontTx/>
                        <a:buNone/>
                        <a:tabLst/>
                        <a:defRPr/>
                      </a:pPr>
                      <a:r>
                        <a:rPr kumimoji="1" lang="en-US" altLang="ja-JP" sz="1300" b="1">
                          <a:solidFill>
                            <a:schemeClr val="tx1"/>
                          </a:solidFill>
                        </a:rPr>
                        <a:t>7</a:t>
                      </a:r>
                      <a:r>
                        <a:rPr kumimoji="1" lang="ja-JP" altLang="en-US" sz="1300" b="1">
                          <a:solidFill>
                            <a:schemeClr val="tx1"/>
                          </a:solidFill>
                        </a:rPr>
                        <a:t>月</a:t>
                      </a:r>
                      <a:r>
                        <a:rPr kumimoji="1" lang="en-US" altLang="ja-JP" sz="1300" b="1">
                          <a:solidFill>
                            <a:schemeClr val="tx1"/>
                          </a:solidFill>
                        </a:rPr>
                        <a:t>30</a:t>
                      </a:r>
                      <a:r>
                        <a:rPr kumimoji="1" lang="ja-JP" altLang="en-US" sz="1300" b="1">
                          <a:solidFill>
                            <a:schemeClr val="tx1"/>
                          </a:solidFill>
                        </a:rPr>
                        <a:t>日</a:t>
                      </a:r>
                      <a:endParaRPr kumimoji="1" lang="en-US" altLang="ja-JP" sz="1300" b="1" dirty="0">
                        <a:solidFill>
                          <a:schemeClr val="tx1"/>
                        </a:solidFill>
                      </a:endParaRPr>
                    </a:p>
                    <a:p>
                      <a:pPr marL="0" marR="0" indent="0" algn="ctr" defTabSz="1280160" rtl="0" eaLnBrk="1" fontAlgn="auto" latinLnBrk="0" hangingPunct="1">
                        <a:lnSpc>
                          <a:spcPct val="100000"/>
                        </a:lnSpc>
                        <a:spcBef>
                          <a:spcPts val="0"/>
                        </a:spcBef>
                        <a:spcAft>
                          <a:spcPts val="0"/>
                        </a:spcAft>
                        <a:buClrTx/>
                        <a:buSzTx/>
                        <a:buFontTx/>
                        <a:buNone/>
                        <a:tabLst/>
                        <a:defRPr/>
                      </a:pPr>
                      <a:r>
                        <a:rPr kumimoji="1" lang="ja-JP" altLang="en-US" sz="1300" b="1">
                          <a:solidFill>
                            <a:schemeClr val="tx1"/>
                          </a:solidFill>
                        </a:rPr>
                        <a:t>（水）</a:t>
                      </a:r>
                      <a:endParaRPr kumimoji="1" lang="en-US" altLang="ja-JP" sz="13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1100" b="1">
                          <a:solidFill>
                            <a:schemeClr val="tx1"/>
                          </a:solidFill>
                        </a:rPr>
                        <a:t>ぜひ知っておきたい！発達障害や就学後の</a:t>
                      </a:r>
                      <a:endParaRPr kumimoji="1" lang="en-US" altLang="ja-JP" sz="1100" b="1">
                        <a:solidFill>
                          <a:schemeClr val="tx1"/>
                        </a:solidFill>
                      </a:endParaRPr>
                    </a:p>
                    <a:p>
                      <a:pPr algn="l"/>
                      <a:r>
                        <a:rPr kumimoji="1" lang="ja-JP" altLang="en-US" sz="1100" b="1">
                          <a:solidFill>
                            <a:schemeClr val="tx1"/>
                          </a:solidFill>
                        </a:rPr>
                        <a:t>メンタルヘルス不調（心身症や不登校など）の</a:t>
                      </a:r>
                      <a:endParaRPr kumimoji="1" lang="en-US" altLang="ja-JP" sz="1100" b="1">
                        <a:solidFill>
                          <a:schemeClr val="tx1"/>
                        </a:solidFill>
                      </a:endParaRPr>
                    </a:p>
                    <a:p>
                      <a:pPr algn="l"/>
                      <a:r>
                        <a:rPr kumimoji="1" lang="ja-JP" altLang="en-US" sz="1100" b="1">
                          <a:solidFill>
                            <a:schemeClr val="tx1"/>
                          </a:solidFill>
                        </a:rPr>
                        <a:t>とらえ方・かかわり方</a:t>
                      </a:r>
                      <a:endParaRPr kumimoji="1" lang="ja-JP" altLang="en-US" sz="1100" b="1"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800" b="0" dirty="0">
                          <a:solidFill>
                            <a:schemeClr val="tx1"/>
                          </a:solidFill>
                        </a:rPr>
                        <a:t>参加</a:t>
                      </a:r>
                      <a:endParaRPr kumimoji="1" lang="en-US" altLang="ja-JP" sz="800" b="0" dirty="0">
                        <a:solidFill>
                          <a:schemeClr val="tx1"/>
                        </a:solidFill>
                      </a:endParaRPr>
                    </a:p>
                    <a:p>
                      <a:pPr algn="ctr"/>
                      <a:r>
                        <a:rPr kumimoji="1" lang="ja-JP" altLang="en-US" sz="800" b="0" dirty="0">
                          <a:solidFill>
                            <a:schemeClr val="tx1"/>
                          </a:solidFill>
                        </a:rPr>
                        <a:t>希望</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rowSpan="2">
                  <a:txBody>
                    <a:bodyPr/>
                    <a:lstStyle/>
                    <a:p>
                      <a:pPr algn="ctr"/>
                      <a:r>
                        <a:rPr kumimoji="1" lang="en-US" altLang="ja-JP" sz="1400" b="0">
                          <a:solidFill>
                            <a:schemeClr val="tx1"/>
                          </a:solidFill>
                        </a:rPr>
                        <a:t>8</a:t>
                      </a:r>
                      <a:endParaRPr kumimoji="1" lang="ja-JP" altLang="en-US" sz="1400" b="0" dirty="0">
                        <a:solidFill>
                          <a:schemeClr val="tx1"/>
                        </a:solidFill>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280160" rtl="0" eaLnBrk="1" fontAlgn="auto" latinLnBrk="0" hangingPunct="1">
                        <a:lnSpc>
                          <a:spcPct val="100000"/>
                        </a:lnSpc>
                        <a:spcBef>
                          <a:spcPts val="0"/>
                        </a:spcBef>
                        <a:spcAft>
                          <a:spcPts val="0"/>
                        </a:spcAft>
                        <a:buClrTx/>
                        <a:buSzTx/>
                        <a:buFontTx/>
                        <a:buNone/>
                        <a:tabLst/>
                        <a:defRPr/>
                      </a:pPr>
                      <a:r>
                        <a:rPr kumimoji="1" lang="en-US" altLang="ja-JP" sz="1300" b="1">
                          <a:solidFill>
                            <a:schemeClr val="tx1"/>
                          </a:solidFill>
                        </a:rPr>
                        <a:t>10</a:t>
                      </a:r>
                      <a:r>
                        <a:rPr kumimoji="1" lang="ja-JP" altLang="en-US" sz="1300" b="1">
                          <a:solidFill>
                            <a:schemeClr val="tx1"/>
                          </a:solidFill>
                        </a:rPr>
                        <a:t>月</a:t>
                      </a:r>
                      <a:r>
                        <a:rPr kumimoji="1" lang="en-US" altLang="ja-JP" sz="1300" b="1">
                          <a:solidFill>
                            <a:schemeClr val="tx1"/>
                          </a:solidFill>
                        </a:rPr>
                        <a:t>15</a:t>
                      </a:r>
                      <a:r>
                        <a:rPr kumimoji="1" lang="ja-JP" altLang="en-US" sz="1300" b="1">
                          <a:solidFill>
                            <a:schemeClr val="tx1"/>
                          </a:solidFill>
                        </a:rPr>
                        <a:t>日</a:t>
                      </a:r>
                      <a:endParaRPr kumimoji="1" lang="en-US" altLang="ja-JP" sz="1300" b="1" dirty="0">
                        <a:solidFill>
                          <a:schemeClr val="tx1"/>
                        </a:solidFill>
                      </a:endParaRPr>
                    </a:p>
                    <a:p>
                      <a:pPr marL="0" marR="0" indent="0" algn="ctr" defTabSz="1280160" rtl="0" eaLnBrk="1" fontAlgn="auto" latinLnBrk="0" hangingPunct="1">
                        <a:lnSpc>
                          <a:spcPct val="100000"/>
                        </a:lnSpc>
                        <a:spcBef>
                          <a:spcPts val="0"/>
                        </a:spcBef>
                        <a:spcAft>
                          <a:spcPts val="0"/>
                        </a:spcAft>
                        <a:buClrTx/>
                        <a:buSzTx/>
                        <a:buFontTx/>
                        <a:buNone/>
                        <a:tabLst/>
                        <a:defRPr/>
                      </a:pPr>
                      <a:r>
                        <a:rPr kumimoji="1" lang="ja-JP" altLang="en-US" sz="1300" b="1">
                          <a:solidFill>
                            <a:schemeClr val="tx1"/>
                          </a:solidFill>
                        </a:rPr>
                        <a:t>（水）</a:t>
                      </a:r>
                      <a:r>
                        <a:rPr kumimoji="1" lang="ja-JP" altLang="en-US" sz="1300" b="0" dirty="0">
                          <a:solidFill>
                            <a:schemeClr val="tx1"/>
                          </a:solidFill>
                        </a:rPr>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0" marR="0" indent="0" algn="ctr" defTabSz="1280160" rtl="0" eaLnBrk="1" fontAlgn="auto" latinLnBrk="0" hangingPunct="1">
                        <a:lnSpc>
                          <a:spcPct val="100000"/>
                        </a:lnSpc>
                        <a:spcBef>
                          <a:spcPts val="0"/>
                        </a:spcBef>
                        <a:spcAft>
                          <a:spcPts val="0"/>
                        </a:spcAft>
                        <a:buClrTx/>
                        <a:buSzTx/>
                        <a:buFontTx/>
                        <a:buNone/>
                        <a:tabLst/>
                        <a:defRPr/>
                      </a:pPr>
                      <a:r>
                        <a:rPr kumimoji="1" lang="ja-JP" altLang="en-US" sz="1100" b="1">
                          <a:solidFill>
                            <a:schemeClr val="tx1"/>
                          </a:solidFill>
                        </a:rPr>
                        <a:t>発達障害とは？</a:t>
                      </a:r>
                      <a:endParaRPr kumimoji="1" lang="ja-JP" altLang="en-US" sz="1100" b="1"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ctr" defTabSz="1280160" rtl="0" eaLnBrk="1" fontAlgn="auto" latinLnBrk="0" hangingPunct="1">
                        <a:lnSpc>
                          <a:spcPct val="100000"/>
                        </a:lnSpc>
                        <a:spcBef>
                          <a:spcPts val="0"/>
                        </a:spcBef>
                        <a:spcAft>
                          <a:spcPts val="0"/>
                        </a:spcAft>
                        <a:buClrTx/>
                        <a:buSzTx/>
                        <a:buFontTx/>
                        <a:buNone/>
                        <a:tabLst/>
                        <a:defRPr/>
                      </a:pPr>
                      <a:r>
                        <a:rPr kumimoji="1" lang="ja-JP" altLang="en-US" sz="1600" b="1" dirty="0">
                          <a:solidFill>
                            <a:schemeClr val="tx1"/>
                          </a:solidFill>
                        </a:rPr>
                        <a:t>気になる子どもの理解と支援</a:t>
                      </a:r>
                      <a:endParaRPr kumimoji="1" lang="ja-JP" altLang="en-US" sz="16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参加</a:t>
                      </a:r>
                      <a:endParaRPr kumimoji="1" lang="en-US" altLang="ja-JP"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希望</a:t>
                      </a:r>
                      <a:endParaRPr kumimoji="1" lang="ja-JP" altLang="en-US" sz="1000" b="0"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r h="612947">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gridSpan="2">
                  <a:txBody>
                    <a:bodyPr/>
                    <a:lstStyle/>
                    <a:p>
                      <a:pPr marL="0" marR="0" indent="0" algn="l" defTabSz="1280160" rtl="0" eaLnBrk="1" fontAlgn="auto" latinLnBrk="0" hangingPunct="1">
                        <a:lnSpc>
                          <a:spcPct val="100000"/>
                        </a:lnSpc>
                        <a:spcBef>
                          <a:spcPts val="0"/>
                        </a:spcBef>
                        <a:spcAft>
                          <a:spcPts val="0"/>
                        </a:spcAft>
                        <a:buClrTx/>
                        <a:buSzTx/>
                        <a:buFontTx/>
                        <a:buNone/>
                        <a:tabLst/>
                        <a:defRPr/>
                      </a:pPr>
                      <a:r>
                        <a:rPr kumimoji="1" lang="ja-JP" altLang="en-US" sz="1000" b="0">
                          <a:solidFill>
                            <a:schemeClr val="tx1"/>
                          </a:solidFill>
                        </a:rPr>
                        <a:t>この講座では、精神科の専門医が、こどもにみられる発達障害や心身症、不登校などについて、その内容だけでなくとらえ方やかかわり方などをわかりやすく解説します。周りのとらえ方やかかわり方が変われば、本人も良い方向に変わってきます！ぜひ受講してみて下さい。</a:t>
                      </a:r>
                      <a:endParaRPr kumimoji="1" lang="en-US" altLang="ja-JP" sz="1000" b="0"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en-US" altLang="ja-JP" sz="1400" b="1"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1000" b="0"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r>
                        <a:rPr kumimoji="1" lang="ja-JP" altLang="en-US" sz="1000" b="0">
                          <a:solidFill>
                            <a:schemeClr val="tx1"/>
                          </a:solidFill>
                        </a:rPr>
                        <a:t>特別支援教育制度が開始して１８年目になり、発達障害に対する理解が推進される一方で、発達障害のある児童生徒の教育を行ううえで課題が指摘されています。そこで、本講座では改めて発達障害とはどのような障害なのか、また教育を推進するうえでどのような課題があるかを考えていきます。</a:t>
                      </a:r>
                      <a:endParaRPr kumimoji="1" lang="ja-JP" altLang="en-US" sz="1000" b="0"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ctr" defTabSz="1280160" rtl="0" eaLnBrk="1" fontAlgn="auto" latinLnBrk="0" hangingPunct="1">
                        <a:lnSpc>
                          <a:spcPct val="100000"/>
                        </a:lnSpc>
                        <a:spcBef>
                          <a:spcPts val="0"/>
                        </a:spcBef>
                        <a:spcAft>
                          <a:spcPts val="0"/>
                        </a:spcAft>
                        <a:buClrTx/>
                        <a:buSzTx/>
                        <a:buFontTx/>
                        <a:buNone/>
                        <a:tabLst/>
                        <a:defRPr/>
                      </a:pPr>
                      <a:endParaRPr kumimoji="1" lang="ja-JP"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p>
                      <a:pPr marL="0" marR="0" indent="0" algn="ctr" defTabSz="1280160" rtl="0" eaLnBrk="1" fontAlgn="auto" latinLnBrk="0" hangingPunct="1">
                        <a:lnSpc>
                          <a:spcPct val="100000"/>
                        </a:lnSpc>
                        <a:spcBef>
                          <a:spcPts val="0"/>
                        </a:spcBef>
                        <a:spcAft>
                          <a:spcPts val="0"/>
                        </a:spcAft>
                        <a:buClrTx/>
                        <a:buSzTx/>
                        <a:buFontTx/>
                        <a:buNone/>
                        <a:tabLst/>
                        <a:defRPr/>
                      </a:pPr>
                      <a:endParaRPr kumimoji="1" lang="ja-JP" altLang="en-US" sz="1000" b="0"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26827218"/>
                  </a:ext>
                </a:extLst>
              </a:tr>
              <a:tr h="503728">
                <a:tc rowSpan="2">
                  <a:txBody>
                    <a:bodyPr/>
                    <a:lstStyle/>
                    <a:p>
                      <a:pPr algn="ctr"/>
                      <a:r>
                        <a:rPr kumimoji="1" lang="en-US" altLang="ja-JP" sz="1400" b="0">
                          <a:solidFill>
                            <a:schemeClr val="tx1"/>
                          </a:solidFill>
                        </a:rPr>
                        <a:t>2</a:t>
                      </a:r>
                      <a:endParaRPr kumimoji="1" lang="ja-JP" altLang="en-US" sz="1400" b="0" dirty="0">
                        <a:solidFill>
                          <a:schemeClr val="tx1"/>
                        </a:solidFill>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1280160" rtl="0" eaLnBrk="1" fontAlgn="auto" latinLnBrk="0" hangingPunct="1">
                        <a:lnSpc>
                          <a:spcPct val="100000"/>
                        </a:lnSpc>
                        <a:spcBef>
                          <a:spcPts val="0"/>
                        </a:spcBef>
                        <a:spcAft>
                          <a:spcPts val="0"/>
                        </a:spcAft>
                        <a:buClrTx/>
                        <a:buSzTx/>
                        <a:buFontTx/>
                        <a:buNone/>
                        <a:tabLst/>
                        <a:defRPr/>
                      </a:pPr>
                      <a:r>
                        <a:rPr kumimoji="1" lang="en-US" altLang="ja-JP" sz="1300" b="1">
                          <a:solidFill>
                            <a:schemeClr val="tx1"/>
                          </a:solidFill>
                        </a:rPr>
                        <a:t>8</a:t>
                      </a:r>
                      <a:r>
                        <a:rPr kumimoji="1" lang="ja-JP" altLang="en-US" sz="1300" b="1">
                          <a:solidFill>
                            <a:schemeClr val="tx1"/>
                          </a:solidFill>
                        </a:rPr>
                        <a:t>月</a:t>
                      </a:r>
                      <a:r>
                        <a:rPr kumimoji="1" lang="en-US" altLang="ja-JP" sz="1300" b="1">
                          <a:solidFill>
                            <a:schemeClr val="tx1"/>
                          </a:solidFill>
                        </a:rPr>
                        <a:t>7</a:t>
                      </a:r>
                      <a:r>
                        <a:rPr kumimoji="1" lang="ja-JP" altLang="en-US" sz="1300" b="1">
                          <a:solidFill>
                            <a:schemeClr val="tx1"/>
                          </a:solidFill>
                        </a:rPr>
                        <a:t>日</a:t>
                      </a:r>
                      <a:endParaRPr kumimoji="1" lang="en-US" altLang="ja-JP" sz="1300" b="1" dirty="0">
                        <a:solidFill>
                          <a:schemeClr val="tx1"/>
                        </a:solidFill>
                      </a:endParaRPr>
                    </a:p>
                    <a:p>
                      <a:pPr marL="0" marR="0" indent="0" algn="ctr" defTabSz="1280160" rtl="0" eaLnBrk="1" fontAlgn="auto" latinLnBrk="0" hangingPunct="1">
                        <a:lnSpc>
                          <a:spcPct val="100000"/>
                        </a:lnSpc>
                        <a:spcBef>
                          <a:spcPts val="0"/>
                        </a:spcBef>
                        <a:spcAft>
                          <a:spcPts val="0"/>
                        </a:spcAft>
                        <a:buClrTx/>
                        <a:buSzTx/>
                        <a:buFontTx/>
                        <a:buNone/>
                        <a:tabLst/>
                        <a:defRPr/>
                      </a:pPr>
                      <a:r>
                        <a:rPr kumimoji="1" lang="en-US" altLang="ja-JP" sz="1300" b="1">
                          <a:solidFill>
                            <a:schemeClr val="tx1"/>
                          </a:solidFill>
                        </a:rPr>
                        <a:t>(</a:t>
                      </a:r>
                      <a:r>
                        <a:rPr kumimoji="1" lang="ja-JP" altLang="en-US" sz="1300" b="1">
                          <a:solidFill>
                            <a:schemeClr val="tx1"/>
                          </a:solidFill>
                        </a:rPr>
                        <a:t>木</a:t>
                      </a:r>
                      <a:r>
                        <a:rPr kumimoji="1" lang="en-US" altLang="ja-JP" sz="1300" b="1">
                          <a:solidFill>
                            <a:schemeClr val="tx1"/>
                          </a:solidFill>
                        </a:rPr>
                        <a:t>)</a:t>
                      </a:r>
                      <a:endParaRPr kumimoji="1" lang="en-US" altLang="ja-JP" sz="13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1100" b="1">
                          <a:solidFill>
                            <a:schemeClr val="tx1"/>
                          </a:solidFill>
                        </a:rPr>
                        <a:t>保育現場で活用できる身体表現</a:t>
                      </a:r>
                    </a:p>
                    <a:p>
                      <a:pPr algn="ctr"/>
                      <a:r>
                        <a:rPr kumimoji="1" lang="ja-JP" altLang="en-US" sz="1100" b="1">
                          <a:solidFill>
                            <a:schemeClr val="tx1"/>
                          </a:solidFill>
                        </a:rPr>
                        <a:t>～新しい経験が作り出す相互作用とは～</a:t>
                      </a:r>
                      <a:endParaRPr kumimoji="1" lang="en-US" altLang="ja-JP" sz="1100" b="1"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参加</a:t>
                      </a:r>
                      <a:endParaRPr kumimoji="1" lang="en-US" altLang="ja-JP"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希望</a:t>
                      </a:r>
                      <a:endParaRPr kumimoji="1" lang="ja-JP" altLang="en-US" sz="1000" b="0"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rowSpan="2">
                  <a:txBody>
                    <a:bodyPr/>
                    <a:lstStyle/>
                    <a:p>
                      <a:pPr algn="ctr"/>
                      <a:r>
                        <a:rPr kumimoji="1" lang="en-US" altLang="ja-JP" sz="1400" b="0">
                          <a:solidFill>
                            <a:schemeClr val="tx1"/>
                          </a:solidFill>
                        </a:rPr>
                        <a:t>9</a:t>
                      </a:r>
                      <a:endParaRPr kumimoji="1" lang="ja-JP" altLang="en-US" sz="1400" b="0" dirty="0">
                        <a:solidFill>
                          <a:schemeClr val="tx1"/>
                        </a:solidFill>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300" b="1">
                          <a:solidFill>
                            <a:schemeClr val="tx1"/>
                          </a:solidFill>
                        </a:rPr>
                        <a:t>10</a:t>
                      </a:r>
                      <a:r>
                        <a:rPr kumimoji="1" lang="ja-JP" altLang="en-US" sz="1300" b="1">
                          <a:solidFill>
                            <a:schemeClr val="tx1"/>
                          </a:solidFill>
                        </a:rPr>
                        <a:t>月</a:t>
                      </a:r>
                      <a:r>
                        <a:rPr kumimoji="1" lang="en-US" altLang="ja-JP" sz="1300" b="1">
                          <a:solidFill>
                            <a:schemeClr val="tx1"/>
                          </a:solidFill>
                        </a:rPr>
                        <a:t>24</a:t>
                      </a:r>
                      <a:r>
                        <a:rPr kumimoji="1" lang="ja-JP" altLang="en-US" sz="1300" b="1">
                          <a:solidFill>
                            <a:schemeClr val="tx1"/>
                          </a:solidFill>
                        </a:rPr>
                        <a:t>日</a:t>
                      </a:r>
                      <a:endParaRPr kumimoji="1" lang="en-US" altLang="ja-JP" sz="1300" b="1" dirty="0">
                        <a:solidFill>
                          <a:schemeClr val="tx1"/>
                        </a:solidFill>
                      </a:endParaRPr>
                    </a:p>
                    <a:p>
                      <a:pPr algn="ctr"/>
                      <a:r>
                        <a:rPr kumimoji="1" lang="ja-JP" altLang="en-US" sz="1300" b="1">
                          <a:solidFill>
                            <a:schemeClr val="tx1"/>
                          </a:solidFill>
                        </a:rPr>
                        <a:t>（金）</a:t>
                      </a:r>
                      <a:endParaRPr kumimoji="1" lang="ja-JP" altLang="en-US" sz="13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kumimoji="1" lang="ja-JP" altLang="en-US" sz="1200" b="1">
                          <a:solidFill>
                            <a:schemeClr val="tx1"/>
                          </a:solidFill>
                        </a:rPr>
                        <a:t>英語の絵本を読んでみましょう１</a:t>
                      </a:r>
                      <a:endParaRPr kumimoji="1" lang="ja-JP" altLang="en-US" sz="1200" b="1"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r>
                        <a:rPr kumimoji="1" lang="ja-JP" altLang="en-US" sz="1600" b="1" dirty="0">
                          <a:solidFill>
                            <a:schemeClr val="tx1"/>
                          </a:solidFill>
                        </a:rPr>
                        <a:t>英語であそぼう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参加</a:t>
                      </a:r>
                      <a:endParaRPr kumimoji="1" lang="en-US" altLang="ja-JP"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希望</a:t>
                      </a:r>
                      <a:endParaRPr kumimoji="1" lang="ja-JP" altLang="en-US" sz="1000" b="0"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2"/>
                  </a:ext>
                </a:extLst>
              </a:tr>
              <a:tr h="85344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gridSpan="2">
                  <a:txBody>
                    <a:bodyPr/>
                    <a:lstStyle/>
                    <a:p>
                      <a:pPr marL="0" marR="0" indent="0" algn="l" defTabSz="1280160" rtl="0" eaLnBrk="1" fontAlgn="auto" latinLnBrk="0" hangingPunct="1">
                        <a:lnSpc>
                          <a:spcPct val="100000"/>
                        </a:lnSpc>
                        <a:spcBef>
                          <a:spcPts val="0"/>
                        </a:spcBef>
                        <a:spcAft>
                          <a:spcPts val="0"/>
                        </a:spcAft>
                        <a:buClrTx/>
                        <a:buSzTx/>
                        <a:buFontTx/>
                        <a:buNone/>
                        <a:tabLst/>
                        <a:defRPr/>
                      </a:pPr>
                      <a:r>
                        <a:rPr kumimoji="1" lang="ja-JP" altLang="en-US" sz="1000" b="0">
                          <a:solidFill>
                            <a:schemeClr val="tx1"/>
                          </a:solidFill>
                        </a:rPr>
                        <a:t>子どもは遊びを通して多様な身体感覚を身に付け、運動技能が発達します。特に、まねっこ（模倣）や変身など、なりきって遊ぶことで心も発達していきます。様々な身体表現を経験をすることで、保育者や友達とより良い関係を作り出していきます。今回は保育現場で活用できる身体表現の世界を体験していただきたいと思います。</a:t>
                      </a:r>
                      <a:endParaRPr kumimoji="1" lang="en-US" altLang="ja-JP" sz="1000" b="0"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100" dirty="0"/>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1000" b="0"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c gridSpan="3">
                  <a:txBody>
                    <a:bodyPr/>
                    <a:lstStyle/>
                    <a:p>
                      <a:pPr algn="l"/>
                      <a:r>
                        <a:rPr kumimoji="1" lang="ja-JP" altLang="en-US" sz="1000" b="0">
                          <a:solidFill>
                            <a:schemeClr val="tx1"/>
                          </a:solidFill>
                        </a:rPr>
                        <a:t>この講座では、英語で書かれた絵本を紹介しながら一緒に</a:t>
                      </a:r>
                    </a:p>
                    <a:p>
                      <a:pPr algn="l"/>
                      <a:r>
                        <a:rPr kumimoji="1" lang="ja-JP" altLang="en-US" sz="1000" b="0">
                          <a:solidFill>
                            <a:schemeClr val="tx1"/>
                          </a:solidFill>
                        </a:rPr>
                        <a:t>読んでいきたいと思っています。英語が得意でない方も、どう</a:t>
                      </a:r>
                    </a:p>
                    <a:p>
                      <a:pPr algn="l"/>
                      <a:r>
                        <a:rPr kumimoji="1" lang="ja-JP" altLang="en-US" sz="1000" b="0">
                          <a:solidFill>
                            <a:schemeClr val="tx1"/>
                          </a:solidFill>
                        </a:rPr>
                        <a:t>ぞ安心して受講ください。</a:t>
                      </a:r>
                      <a:endParaRPr kumimoji="1" lang="ja-JP" altLang="en-US" sz="1000" b="0"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100" dirty="0"/>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p>
                      <a:pPr algn="ctr"/>
                      <a:endParaRPr kumimoji="1" lang="ja-JP" altLang="en-US" sz="1000" b="0"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43383880"/>
                  </a:ext>
                </a:extLst>
              </a:tr>
              <a:tr h="359582">
                <a:tc rowSpan="2">
                  <a:txBody>
                    <a:bodyPr/>
                    <a:lstStyle/>
                    <a:p>
                      <a:pPr algn="ctr"/>
                      <a:r>
                        <a:rPr kumimoji="1" lang="ja-JP" altLang="en-US" sz="1400" b="0" dirty="0">
                          <a:solidFill>
                            <a:schemeClr val="tx1"/>
                          </a:solidFill>
                        </a:rPr>
                        <a:t>③</a:t>
                      </a: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300" b="1">
                          <a:solidFill>
                            <a:schemeClr val="tx1"/>
                          </a:solidFill>
                        </a:rPr>
                        <a:t>8</a:t>
                      </a:r>
                      <a:r>
                        <a:rPr kumimoji="1" lang="ja-JP" altLang="en-US" sz="1300" b="1">
                          <a:solidFill>
                            <a:schemeClr val="tx1"/>
                          </a:solidFill>
                        </a:rPr>
                        <a:t>月</a:t>
                      </a:r>
                      <a:r>
                        <a:rPr kumimoji="1" lang="en-US" altLang="ja-JP" sz="1300" b="1">
                          <a:solidFill>
                            <a:schemeClr val="tx1"/>
                          </a:solidFill>
                        </a:rPr>
                        <a:t>29</a:t>
                      </a:r>
                      <a:r>
                        <a:rPr kumimoji="1" lang="ja-JP" altLang="en-US" sz="1300" b="1">
                          <a:solidFill>
                            <a:schemeClr val="tx1"/>
                          </a:solidFill>
                        </a:rPr>
                        <a:t>日</a:t>
                      </a:r>
                      <a:endParaRPr kumimoji="1" lang="en-US" altLang="ja-JP" sz="1300" b="1" dirty="0">
                        <a:solidFill>
                          <a:schemeClr val="tx1"/>
                        </a:solidFill>
                      </a:endParaRPr>
                    </a:p>
                    <a:p>
                      <a:pPr algn="ctr"/>
                      <a:r>
                        <a:rPr kumimoji="1" lang="en-US" altLang="ja-JP" sz="1300" b="1">
                          <a:solidFill>
                            <a:schemeClr val="tx1"/>
                          </a:solidFill>
                        </a:rPr>
                        <a:t>(</a:t>
                      </a:r>
                      <a:r>
                        <a:rPr kumimoji="1" lang="ja-JP" altLang="en-US" sz="1300" b="1">
                          <a:solidFill>
                            <a:schemeClr val="tx1"/>
                          </a:solidFill>
                        </a:rPr>
                        <a:t>金</a:t>
                      </a:r>
                      <a:r>
                        <a:rPr kumimoji="1" lang="en-US" altLang="ja-JP" sz="1300" b="1">
                          <a:solidFill>
                            <a:schemeClr val="tx1"/>
                          </a:solidFill>
                        </a:rPr>
                        <a:t>)</a:t>
                      </a:r>
                      <a:endParaRPr kumimoji="1" lang="en-US" altLang="ja-JP" sz="13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1200" b="1">
                          <a:solidFill>
                            <a:schemeClr val="tx1"/>
                          </a:solidFill>
                        </a:rPr>
                        <a:t>子どもも私も楽しい保育</a:t>
                      </a:r>
                      <a:endParaRPr kumimoji="1" lang="en-US" altLang="ja-JP" sz="1200" b="1">
                        <a:solidFill>
                          <a:schemeClr val="tx1"/>
                        </a:solidFill>
                      </a:endParaRPr>
                    </a:p>
                    <a:p>
                      <a:pPr algn="ctr"/>
                      <a:r>
                        <a:rPr kumimoji="1" lang="ja-JP" altLang="en-US" sz="1100" b="1">
                          <a:solidFill>
                            <a:schemeClr val="tx1"/>
                          </a:solidFill>
                        </a:rPr>
                        <a:t>ー子どもと保育者の相互主体性に着目してー</a:t>
                      </a:r>
                      <a:endParaRPr kumimoji="1" lang="en-US" altLang="ja-JP" sz="1100" b="1"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参加</a:t>
                      </a:r>
                      <a:endParaRPr kumimoji="1" lang="en-US" altLang="ja-JP"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希望</a:t>
                      </a:r>
                      <a:endParaRPr kumimoji="1" lang="ja-JP" altLang="en-US" sz="1000" b="0"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rowSpan="2">
                  <a:txBody>
                    <a:bodyPr/>
                    <a:lstStyle/>
                    <a:p>
                      <a:pPr algn="ctr"/>
                      <a:r>
                        <a:rPr kumimoji="1" lang="en-US" altLang="ja-JP" sz="1400" b="0">
                          <a:solidFill>
                            <a:schemeClr val="tx1"/>
                          </a:solidFill>
                        </a:rPr>
                        <a:t>10</a:t>
                      </a:r>
                      <a:endParaRPr kumimoji="1" lang="ja-JP" altLang="en-US" sz="1400" b="0" dirty="0">
                        <a:solidFill>
                          <a:schemeClr val="tx1"/>
                        </a:solidFill>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kumimoji="1" lang="en-US" altLang="ja-JP" sz="1300" b="1">
                          <a:solidFill>
                            <a:schemeClr val="tx1"/>
                          </a:solidFill>
                        </a:rPr>
                        <a:t>11</a:t>
                      </a:r>
                      <a:r>
                        <a:rPr kumimoji="1" lang="ja-JP" altLang="en-US" sz="1300" b="1">
                          <a:solidFill>
                            <a:schemeClr val="tx1"/>
                          </a:solidFill>
                        </a:rPr>
                        <a:t>月</a:t>
                      </a:r>
                      <a:r>
                        <a:rPr kumimoji="1" lang="en-US" altLang="ja-JP" sz="1300" b="1">
                          <a:solidFill>
                            <a:schemeClr val="tx1"/>
                          </a:solidFill>
                        </a:rPr>
                        <a:t>7</a:t>
                      </a:r>
                      <a:r>
                        <a:rPr kumimoji="1" lang="ja-JP" altLang="en-US" sz="1300" b="1">
                          <a:solidFill>
                            <a:schemeClr val="tx1"/>
                          </a:solidFill>
                        </a:rPr>
                        <a:t>日</a:t>
                      </a:r>
                      <a:endParaRPr kumimoji="1" lang="en-US" altLang="ja-JP" sz="1300" b="1" dirty="0">
                        <a:solidFill>
                          <a:schemeClr val="tx1"/>
                        </a:solidFill>
                      </a:endParaRPr>
                    </a:p>
                    <a:p>
                      <a:pPr algn="ctr"/>
                      <a:r>
                        <a:rPr kumimoji="1" lang="en-US" altLang="ja-JP" sz="1300" b="1">
                          <a:solidFill>
                            <a:schemeClr val="tx1"/>
                          </a:solidFill>
                        </a:rPr>
                        <a:t>(</a:t>
                      </a:r>
                      <a:r>
                        <a:rPr kumimoji="1" lang="ja-JP" altLang="en-US" sz="1300" b="1" dirty="0">
                          <a:solidFill>
                            <a:schemeClr val="tx1"/>
                          </a:solidFill>
                        </a:rPr>
                        <a:t>金</a:t>
                      </a:r>
                      <a:r>
                        <a:rPr kumimoji="1" lang="en-US" altLang="ja-JP" sz="1300" b="1">
                          <a:solidFill>
                            <a:schemeClr val="tx1"/>
                          </a:solidFill>
                        </a:rPr>
                        <a:t>)</a:t>
                      </a:r>
                      <a:endParaRPr kumimoji="1" lang="ja-JP" altLang="en-US" sz="13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1200" b="1">
                          <a:solidFill>
                            <a:schemeClr val="tx1"/>
                          </a:solidFill>
                        </a:rPr>
                        <a:t>子どもとメディア</a:t>
                      </a:r>
                      <a:endParaRPr kumimoji="1" lang="ja-JP" altLang="en-US" sz="1200" b="1"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参加</a:t>
                      </a:r>
                      <a:endParaRPr kumimoji="1" lang="en-US" altLang="ja-JP"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希望</a:t>
                      </a:r>
                      <a:endParaRPr kumimoji="1" lang="ja-JP" altLang="en-US" sz="1000" b="0" i="0" u="none" strike="noStrike" kern="1200" cap="none" spc="0" normalizeH="0" baseline="0" noProof="0" dirty="0">
                        <a:ln>
                          <a:noFill/>
                        </a:ln>
                        <a:solidFill>
                          <a:prstClr val="black"/>
                        </a:solidFill>
                        <a:effectLst/>
                        <a:uLnTx/>
                        <a:uFillTx/>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603355451"/>
                  </a:ext>
                </a:extLst>
              </a:tr>
              <a:tr h="73152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gridSpan="2">
                  <a:txBody>
                    <a:bodyPr/>
                    <a:lstStyle/>
                    <a:p>
                      <a:pPr algn="l"/>
                      <a:r>
                        <a:rPr kumimoji="1" lang="ja-JP" altLang="en-US" sz="1000" b="0">
                          <a:solidFill>
                            <a:schemeClr val="tx1"/>
                          </a:solidFill>
                        </a:rPr>
                        <a:t>保育後に「もうすこし子どもたちに援助すればもっと遊びが盛り上がったかなあ」「私の思いで引っ張りすぎたなあ」とモヤモヤ振り返ることがあります。子どもの主体性のみを尊重すると「放任」に、保育者の主体性が強すぎると「させる保育」につながることはわかっていても、ちょうどいい援助がなかなか掴めなくて悩みます。子どもと保育者が相互に影響を与え合いながら変容していく「相互主体性」に着目して、「子どもも私も楽しい保育」について考えてみたいと思います。</a:t>
                      </a:r>
                      <a:endParaRPr kumimoji="1" lang="en-US" altLang="ja-JP" sz="1000" b="0"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p>
                      <a:pPr algn="ctr"/>
                      <a:endParaRPr kumimoji="1" lang="ja-JP" altLang="en-US" sz="1000" b="0"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c gridSpan="3">
                  <a:txBody>
                    <a:bodyPr/>
                    <a:lstStyle/>
                    <a:p>
                      <a:pPr algn="l"/>
                      <a:r>
                        <a:rPr kumimoji="1" lang="ja-JP" altLang="en-US" sz="1000" b="0">
                          <a:solidFill>
                            <a:schemeClr val="tx1"/>
                          </a:solidFill>
                        </a:rPr>
                        <a:t>電子メディアとの接触が当たり前の時代となりました。改めてメディアが子どもに与える影響を考え、より良い付き合い方について知恵や体験を共有していきたいと思います。</a:t>
                      </a:r>
                      <a:endParaRPr kumimoji="1" lang="ja-JP" altLang="en-US" sz="1000" b="0"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pPr algn="ctr"/>
                      <a:endParaRPr kumimoji="1" lang="ja-JP" altLang="en-US" sz="1400" b="1"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53981600"/>
                  </a:ext>
                </a:extLst>
              </a:tr>
              <a:tr h="360000">
                <a:tc rowSpan="2">
                  <a:txBody>
                    <a:bodyPr/>
                    <a:lstStyle/>
                    <a:p>
                      <a:pPr algn="ctr"/>
                      <a:r>
                        <a:rPr kumimoji="1" lang="en-US" altLang="ja-JP" sz="1400" b="0" dirty="0">
                          <a:solidFill>
                            <a:schemeClr val="tx1"/>
                          </a:solidFill>
                        </a:rPr>
                        <a:t>4</a:t>
                      </a:r>
                      <a:endParaRPr kumimoji="1" lang="ja-JP" altLang="en-US" sz="1400" b="0" dirty="0">
                        <a:solidFill>
                          <a:schemeClr val="tx1"/>
                        </a:solidFill>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300" b="1">
                          <a:solidFill>
                            <a:schemeClr val="tx1"/>
                          </a:solidFill>
                        </a:rPr>
                        <a:t>9</a:t>
                      </a:r>
                      <a:r>
                        <a:rPr kumimoji="1" lang="ja-JP" altLang="en-US" sz="1300" b="1">
                          <a:solidFill>
                            <a:schemeClr val="tx1"/>
                          </a:solidFill>
                        </a:rPr>
                        <a:t>月</a:t>
                      </a:r>
                      <a:r>
                        <a:rPr kumimoji="1" lang="en-US" altLang="ja-JP" sz="1300" b="1">
                          <a:solidFill>
                            <a:schemeClr val="tx1"/>
                          </a:solidFill>
                        </a:rPr>
                        <a:t>4</a:t>
                      </a:r>
                      <a:r>
                        <a:rPr kumimoji="1" lang="ja-JP" altLang="en-US" sz="1300" b="1">
                          <a:solidFill>
                            <a:schemeClr val="tx1"/>
                          </a:solidFill>
                        </a:rPr>
                        <a:t>日</a:t>
                      </a:r>
                      <a:endParaRPr kumimoji="1" lang="en-US" altLang="ja-JP" sz="1300" b="1" dirty="0">
                        <a:solidFill>
                          <a:schemeClr val="tx1"/>
                        </a:solidFill>
                      </a:endParaRPr>
                    </a:p>
                    <a:p>
                      <a:pPr algn="ctr"/>
                      <a:r>
                        <a:rPr kumimoji="1" lang="en-US" altLang="ja-JP" sz="1300" b="1">
                          <a:solidFill>
                            <a:schemeClr val="tx1"/>
                          </a:solidFill>
                        </a:rPr>
                        <a:t>(</a:t>
                      </a:r>
                      <a:r>
                        <a:rPr kumimoji="1" lang="ja-JP" altLang="en-US" sz="1300" b="1" dirty="0">
                          <a:solidFill>
                            <a:schemeClr val="tx1"/>
                          </a:solidFill>
                        </a:rPr>
                        <a:t>木</a:t>
                      </a:r>
                      <a:r>
                        <a:rPr kumimoji="1" lang="en-US" altLang="ja-JP" sz="1300" b="1">
                          <a:solidFill>
                            <a:schemeClr val="tx1"/>
                          </a:solidFill>
                        </a:rPr>
                        <a:t>)</a:t>
                      </a:r>
                      <a:endParaRPr kumimoji="1" lang="en-US" altLang="ja-JP" sz="13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1200" b="1">
                          <a:solidFill>
                            <a:schemeClr val="tx1"/>
                          </a:solidFill>
                        </a:rPr>
                        <a:t>幼児の発達と関わりのポイント</a:t>
                      </a:r>
                    </a:p>
                    <a:p>
                      <a:pPr algn="ctr"/>
                      <a:r>
                        <a:rPr kumimoji="1" lang="ja-JP" altLang="en-US" sz="1200" b="1">
                          <a:solidFill>
                            <a:schemeClr val="tx1"/>
                          </a:solidFill>
                        </a:rPr>
                        <a:t>－</a:t>
                      </a:r>
                      <a:r>
                        <a:rPr kumimoji="1" lang="en-US" altLang="ja-JP" sz="1200" b="1">
                          <a:solidFill>
                            <a:schemeClr val="tx1"/>
                          </a:solidFill>
                        </a:rPr>
                        <a:t>1</a:t>
                      </a:r>
                      <a:r>
                        <a:rPr kumimoji="1" lang="ja-JP" altLang="en-US" sz="1200" b="1">
                          <a:solidFill>
                            <a:schemeClr val="tx1"/>
                          </a:solidFill>
                        </a:rPr>
                        <a:t>歳児の体の発達に焦点を当てて－</a:t>
                      </a: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参加</a:t>
                      </a:r>
                      <a:endParaRPr kumimoji="1" lang="en-US" altLang="ja-JP"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希望</a:t>
                      </a:r>
                      <a:endParaRPr kumimoji="1" lang="ja-JP" altLang="en-US" sz="1000" b="0"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rowSpan="2">
                  <a:txBody>
                    <a:bodyPr/>
                    <a:lstStyle/>
                    <a:p>
                      <a:pPr algn="ctr"/>
                      <a:r>
                        <a:rPr kumimoji="1" lang="en-US" altLang="ja-JP" sz="1400" b="0">
                          <a:solidFill>
                            <a:schemeClr val="tx1"/>
                          </a:solidFill>
                        </a:rPr>
                        <a:t>11</a:t>
                      </a:r>
                      <a:endParaRPr kumimoji="1" lang="ja-JP" altLang="en-US" sz="1400" b="0" dirty="0">
                        <a:solidFill>
                          <a:schemeClr val="tx1"/>
                        </a:solidFill>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kumimoji="1" lang="en-US" altLang="ja-JP" sz="1300" b="1">
                          <a:solidFill>
                            <a:schemeClr val="tx1"/>
                          </a:solidFill>
                        </a:rPr>
                        <a:t>11</a:t>
                      </a:r>
                      <a:r>
                        <a:rPr kumimoji="1" lang="ja-JP" altLang="en-US" sz="1300" b="1">
                          <a:solidFill>
                            <a:schemeClr val="tx1"/>
                          </a:solidFill>
                        </a:rPr>
                        <a:t>月</a:t>
                      </a:r>
                      <a:r>
                        <a:rPr kumimoji="1" lang="en-US" altLang="ja-JP" sz="1300" b="1">
                          <a:solidFill>
                            <a:schemeClr val="tx1"/>
                          </a:solidFill>
                        </a:rPr>
                        <a:t>21</a:t>
                      </a:r>
                      <a:r>
                        <a:rPr kumimoji="1" lang="ja-JP" altLang="en-US" sz="1300" b="1">
                          <a:solidFill>
                            <a:schemeClr val="tx1"/>
                          </a:solidFill>
                        </a:rPr>
                        <a:t>日</a:t>
                      </a:r>
                      <a:endParaRPr kumimoji="1" lang="en-US" altLang="ja-JP" sz="1300" b="1" dirty="0">
                        <a:solidFill>
                          <a:schemeClr val="tx1"/>
                        </a:solidFill>
                      </a:endParaRPr>
                    </a:p>
                    <a:p>
                      <a:pPr algn="ctr"/>
                      <a:r>
                        <a:rPr kumimoji="1" lang="en-US" altLang="ja-JP" sz="1300" b="1">
                          <a:solidFill>
                            <a:schemeClr val="tx1"/>
                          </a:solidFill>
                        </a:rPr>
                        <a:t>(</a:t>
                      </a:r>
                      <a:r>
                        <a:rPr kumimoji="1" lang="ja-JP" altLang="en-US" sz="1300" b="1" dirty="0">
                          <a:solidFill>
                            <a:schemeClr val="tx1"/>
                          </a:solidFill>
                        </a:rPr>
                        <a:t>金</a:t>
                      </a:r>
                      <a:r>
                        <a:rPr kumimoji="1" lang="en-US" altLang="ja-JP" sz="1300" b="1">
                          <a:solidFill>
                            <a:schemeClr val="tx1"/>
                          </a:solidFill>
                        </a:rPr>
                        <a:t>)</a:t>
                      </a:r>
                      <a:endParaRPr kumimoji="1" lang="ja-JP" altLang="en-US" sz="13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1200" b="1">
                          <a:solidFill>
                            <a:schemeClr val="tx1"/>
                          </a:solidFill>
                        </a:rPr>
                        <a:t>どう伝えたらいい？こどもの性教育</a:t>
                      </a:r>
                      <a:endParaRPr kumimoji="1" lang="ja-JP" altLang="en-US" sz="1200" b="1"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参加</a:t>
                      </a:r>
                      <a:endParaRPr kumimoji="1" lang="en-US" altLang="ja-JP"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希望</a:t>
                      </a:r>
                      <a:endParaRPr kumimoji="1" lang="ja-JP" altLang="en-US" sz="1000" b="0" i="0" u="none" strike="noStrike" kern="1200" cap="none" spc="0" normalizeH="0" baseline="0" noProof="0" dirty="0">
                        <a:ln>
                          <a:noFill/>
                        </a:ln>
                        <a:solidFill>
                          <a:prstClr val="black"/>
                        </a:solidFill>
                        <a:effectLst/>
                        <a:uLnTx/>
                        <a:uFillTx/>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5"/>
                  </a:ext>
                </a:extLst>
              </a:tr>
              <a:tr h="741619">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gridSpan="2">
                  <a:txBody>
                    <a:bodyPr/>
                    <a:lstStyle/>
                    <a:p>
                      <a:pPr algn="l"/>
                      <a:r>
                        <a:rPr kumimoji="1" lang="en-US" altLang="ja-JP" sz="1000" b="0">
                          <a:solidFill>
                            <a:schemeClr val="tx1"/>
                          </a:solidFill>
                        </a:rPr>
                        <a:t>1</a:t>
                      </a:r>
                      <a:r>
                        <a:rPr kumimoji="1" lang="ja-JP" altLang="en-US" sz="1000" b="0">
                          <a:solidFill>
                            <a:schemeClr val="tx1"/>
                          </a:solidFill>
                        </a:rPr>
                        <a:t>歳児の体の発達に焦点を当てて，発達に応じた関わりのポイントを保育の視点から解説します。</a:t>
                      </a:r>
                      <a:endParaRPr kumimoji="1" lang="en-US" altLang="ja-JP" sz="1000" b="0"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en-US" altLang="ja-JP" sz="1200" b="1"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endParaRPr kumimoji="1" lang="ja-JP" altLang="en-US" sz="1000" b="0"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c gridSpan="3">
                  <a:txBody>
                    <a:bodyPr/>
                    <a:lstStyle/>
                    <a:p>
                      <a:pPr marL="0" marR="0" indent="0" algn="l" defTabSz="1280160" rtl="0" eaLnBrk="1" fontAlgn="auto" latinLnBrk="0" hangingPunct="1">
                        <a:lnSpc>
                          <a:spcPct val="100000"/>
                        </a:lnSpc>
                        <a:spcBef>
                          <a:spcPts val="0"/>
                        </a:spcBef>
                        <a:spcAft>
                          <a:spcPts val="0"/>
                        </a:spcAft>
                        <a:buClrTx/>
                        <a:buSzTx/>
                        <a:buFontTx/>
                        <a:buNone/>
                        <a:tabLst/>
                        <a:defRPr/>
                      </a:pPr>
                      <a:r>
                        <a:rPr kumimoji="1" lang="ja-JP" altLang="en-US" sz="1000" b="0">
                          <a:solidFill>
                            <a:schemeClr val="tx1"/>
                          </a:solidFill>
                        </a:rPr>
                        <a:t>幼い頃から繰り返し伝え続けるといいと言われる性教育。幼児期の子どもたちには何を、どんな言葉で伝えたら良いのでしょうか。ディスカッション形式で一緒に考えてみましょう。</a:t>
                      </a:r>
                      <a:endParaRPr kumimoji="1" lang="en-US" altLang="ja-JP" sz="1000" b="0"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pPr algn="ctr"/>
                      <a:endParaRPr kumimoji="1" lang="ja-JP" altLang="en-US" sz="1200" b="1"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4731889"/>
                  </a:ext>
                </a:extLst>
              </a:tr>
              <a:tr h="404380">
                <a:tc rowSpan="2">
                  <a:txBody>
                    <a:bodyPr/>
                    <a:lstStyle/>
                    <a:p>
                      <a:pPr algn="ctr"/>
                      <a:r>
                        <a:rPr kumimoji="1" lang="ja-JP" altLang="en-US" sz="1400" b="0">
                          <a:solidFill>
                            <a:schemeClr val="tx1"/>
                          </a:solidFill>
                        </a:rPr>
                        <a:t>⑤</a:t>
                      </a:r>
                      <a:endParaRPr kumimoji="1" lang="ja-JP" altLang="en-US" sz="1400" b="0" dirty="0">
                        <a:solidFill>
                          <a:schemeClr val="tx1"/>
                        </a:solidFill>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300" b="1">
                          <a:solidFill>
                            <a:schemeClr val="tx1"/>
                          </a:solidFill>
                        </a:rPr>
                        <a:t>9</a:t>
                      </a:r>
                      <a:r>
                        <a:rPr kumimoji="1" lang="ja-JP" altLang="en-US" sz="1300" b="1">
                          <a:solidFill>
                            <a:schemeClr val="tx1"/>
                          </a:solidFill>
                        </a:rPr>
                        <a:t>月</a:t>
                      </a:r>
                      <a:r>
                        <a:rPr kumimoji="1" lang="en-US" altLang="ja-JP" sz="1300" b="1">
                          <a:solidFill>
                            <a:schemeClr val="tx1"/>
                          </a:solidFill>
                        </a:rPr>
                        <a:t>10</a:t>
                      </a:r>
                      <a:r>
                        <a:rPr kumimoji="1" lang="ja-JP" altLang="en-US" sz="1300" b="1">
                          <a:solidFill>
                            <a:schemeClr val="tx1"/>
                          </a:solidFill>
                        </a:rPr>
                        <a:t>日</a:t>
                      </a:r>
                      <a:endParaRPr kumimoji="1" lang="en-US" altLang="ja-JP" sz="1300" b="1" dirty="0">
                        <a:solidFill>
                          <a:schemeClr val="tx1"/>
                        </a:solidFill>
                      </a:endParaRPr>
                    </a:p>
                    <a:p>
                      <a:pPr algn="ctr"/>
                      <a:r>
                        <a:rPr kumimoji="1" lang="ja-JP" altLang="en-US" sz="1300" b="1">
                          <a:solidFill>
                            <a:schemeClr val="tx1"/>
                          </a:solidFill>
                        </a:rPr>
                        <a:t>（水）</a:t>
                      </a:r>
                      <a:endParaRPr kumimoji="1" lang="en-US" altLang="ja-JP" sz="13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1100" b="1">
                          <a:solidFill>
                            <a:schemeClr val="tx1"/>
                          </a:solidFill>
                        </a:rPr>
                        <a:t>だれもが安心して学べる教室をめざして：</a:t>
                      </a:r>
                      <a:endParaRPr kumimoji="1" lang="en-US" altLang="ja-JP" sz="1100" b="1">
                        <a:solidFill>
                          <a:schemeClr val="tx1"/>
                        </a:solidFill>
                      </a:endParaRPr>
                    </a:p>
                    <a:p>
                      <a:pPr algn="ctr"/>
                      <a:r>
                        <a:rPr kumimoji="1" lang="ja-JP" altLang="en-US" sz="1100" b="1">
                          <a:solidFill>
                            <a:schemeClr val="tx1"/>
                          </a:solidFill>
                        </a:rPr>
                        <a:t>合理的配慮の基本とヒント</a:t>
                      </a:r>
                      <a:endParaRPr kumimoji="1" lang="en-US" altLang="ja-JP" sz="1100" b="1">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参加</a:t>
                      </a:r>
                      <a:endParaRPr kumimoji="1" lang="en-US" altLang="ja-JP"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希望</a:t>
                      </a:r>
                      <a:endParaRPr kumimoji="1" lang="ja-JP" altLang="en-US" sz="1000" b="0" i="0" u="none" strike="noStrike" kern="1200" cap="none" spc="0" normalizeH="0" baseline="0" noProof="0" dirty="0">
                        <a:ln>
                          <a:noFill/>
                        </a:ln>
                        <a:solidFill>
                          <a:prstClr val="black"/>
                        </a:solidFill>
                        <a:effectLst/>
                        <a:uLnTx/>
                        <a:uFillTx/>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rowSpan="2">
                  <a:txBody>
                    <a:bodyPr/>
                    <a:lstStyle/>
                    <a:p>
                      <a:pPr algn="ctr"/>
                      <a:r>
                        <a:rPr kumimoji="1" lang="en-US" altLang="ja-JP" sz="1400" b="0">
                          <a:solidFill>
                            <a:schemeClr val="tx1"/>
                          </a:solidFill>
                        </a:rPr>
                        <a:t>12</a:t>
                      </a:r>
                      <a:endParaRPr kumimoji="1" lang="ja-JP" altLang="en-US" sz="1400" b="0" dirty="0">
                        <a:solidFill>
                          <a:schemeClr val="tx1"/>
                        </a:solidFill>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kumimoji="1" lang="en-US" altLang="ja-JP" sz="1300" b="1">
                          <a:solidFill>
                            <a:schemeClr val="tx1"/>
                          </a:solidFill>
                        </a:rPr>
                        <a:t>11</a:t>
                      </a:r>
                      <a:r>
                        <a:rPr kumimoji="1" lang="ja-JP" altLang="en-US" sz="1300" b="1">
                          <a:solidFill>
                            <a:schemeClr val="tx1"/>
                          </a:solidFill>
                        </a:rPr>
                        <a:t>月</a:t>
                      </a:r>
                      <a:r>
                        <a:rPr kumimoji="1" lang="en-US" altLang="ja-JP" sz="1300" b="1">
                          <a:solidFill>
                            <a:schemeClr val="tx1"/>
                          </a:solidFill>
                        </a:rPr>
                        <a:t>27</a:t>
                      </a:r>
                      <a:r>
                        <a:rPr kumimoji="1" lang="ja-JP" altLang="en-US" sz="1300" b="1">
                          <a:solidFill>
                            <a:schemeClr val="tx1"/>
                          </a:solidFill>
                        </a:rPr>
                        <a:t>日</a:t>
                      </a:r>
                      <a:endParaRPr kumimoji="1" lang="en-US" altLang="ja-JP" sz="1300" b="1" dirty="0">
                        <a:solidFill>
                          <a:schemeClr val="tx1"/>
                        </a:solidFill>
                      </a:endParaRPr>
                    </a:p>
                    <a:p>
                      <a:pPr algn="ctr"/>
                      <a:r>
                        <a:rPr kumimoji="1" lang="ja-JP" altLang="en-US" sz="1300" b="1">
                          <a:solidFill>
                            <a:schemeClr val="tx1"/>
                          </a:solidFill>
                        </a:rPr>
                        <a:t>（木）</a:t>
                      </a:r>
                      <a:endParaRPr kumimoji="1" lang="ja-JP" altLang="en-US" sz="13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1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1200" b="1">
                          <a:solidFill>
                            <a:schemeClr val="tx1"/>
                          </a:solidFill>
                        </a:rPr>
                        <a:t>地域の子育て負担感を把握する項目をみんなで考えてみましょう</a:t>
                      </a:r>
                      <a:endParaRPr kumimoji="1" lang="ja-JP" altLang="en-US" sz="1200" b="1"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参加</a:t>
                      </a:r>
                      <a:endParaRPr kumimoji="1" lang="en-US" altLang="ja-JP"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希望</a:t>
                      </a:r>
                      <a:endParaRPr kumimoji="1" lang="ja-JP" altLang="en-US" sz="1000" b="0" i="0" u="none" strike="noStrike" kern="1200" cap="none" spc="0" normalizeH="0" baseline="0" noProof="0" dirty="0">
                        <a:ln>
                          <a:noFill/>
                        </a:ln>
                        <a:solidFill>
                          <a:prstClr val="black"/>
                        </a:solidFill>
                        <a:effectLst/>
                        <a:uLnTx/>
                        <a:uFillTx/>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724112819"/>
                  </a:ext>
                </a:extLst>
              </a:tr>
              <a:tr h="59244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gridSpan="2">
                  <a:txBody>
                    <a:bodyPr/>
                    <a:lstStyle/>
                    <a:p>
                      <a:pPr algn="l"/>
                      <a:r>
                        <a:rPr kumimoji="1" lang="ja-JP" altLang="en-US" sz="1000" b="0">
                          <a:solidFill>
                            <a:schemeClr val="tx1"/>
                          </a:solidFill>
                        </a:rPr>
                        <a:t>最近、教育現場でもよく聞くようになった「合理的配慮」という言葉。本研修では、合理的配慮とは何か、その基本的な考え方と、日々の教育活動の中でどのように実践できるかについてお話したいと思います。だれもが安心して学べる教室づくりのヒントになれば良いなと思っています。</a:t>
                      </a:r>
                      <a:endParaRPr kumimoji="1" lang="en-US" altLang="ja-JP" sz="1000" b="0"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c gridSpan="3">
                  <a:txBody>
                    <a:bodyPr/>
                    <a:lstStyle/>
                    <a:p>
                      <a:pPr algn="l"/>
                      <a:r>
                        <a:rPr kumimoji="1" lang="ja-JP" altLang="en-US" sz="1000" b="0">
                          <a:solidFill>
                            <a:schemeClr val="tx1"/>
                          </a:solidFill>
                        </a:rPr>
                        <a:t>まず、国や自治体で、どのように地域の子育て負担の度合いが把握されているのかについて、こども家庭庁などの評価指標群や、調査項目、子育て負担感の尺度などをご覧いただきます。次いで、それらでどのように、原因や支援の効果、地域差の把握ができるかを簡単に学んでいただきます。最後に、評価指標群に大切なものが入っているかご確認いただきながら、地域の子育て負担感などを把握する簡易なミニ調査票案を、楽しく一緒に作ってみたいと考えております。</a:t>
                      </a:r>
                      <a:endParaRPr kumimoji="1" lang="ja-JP" altLang="en-US" sz="1000" b="0" dirty="0">
                        <a:solidFill>
                          <a:schemeClr val="tx1"/>
                        </a:solidFill>
                      </a:endParaRP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pPr algn="ctr"/>
                      <a:endParaRPr kumimoji="1" lang="ja-JP" altLang="en-US" sz="1300" b="1"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n-lt"/>
                        <a:ea typeface="+mn-ea"/>
                        <a:cs typeface="+mn-cs"/>
                      </a:endParaRPr>
                    </a:p>
                  </a:txBody>
                  <a:tcPr anchor="ctr">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17738731"/>
                  </a:ext>
                </a:extLst>
              </a:tr>
              <a:tr h="504000">
                <a:tc rowSpan="2">
                  <a:txBody>
                    <a:bodyPr/>
                    <a:lstStyle/>
                    <a:p>
                      <a:pPr algn="ctr"/>
                      <a:r>
                        <a:rPr kumimoji="1" lang="en-US" altLang="ja-JP" sz="1400" b="0">
                          <a:solidFill>
                            <a:schemeClr val="tx1"/>
                          </a:solidFill>
                        </a:rPr>
                        <a:t>6</a:t>
                      </a:r>
                      <a:endParaRPr kumimoji="1" lang="ja-JP" altLang="en-US" sz="1400" b="0" dirty="0">
                        <a:solidFill>
                          <a:schemeClr val="tx1"/>
                        </a:solidFill>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300" b="1">
                          <a:solidFill>
                            <a:schemeClr val="tx1"/>
                          </a:solidFill>
                        </a:rPr>
                        <a:t>9</a:t>
                      </a:r>
                      <a:r>
                        <a:rPr kumimoji="1" lang="ja-JP" altLang="en-US" sz="1300" b="1">
                          <a:solidFill>
                            <a:schemeClr val="tx1"/>
                          </a:solidFill>
                        </a:rPr>
                        <a:t>月</a:t>
                      </a:r>
                      <a:r>
                        <a:rPr kumimoji="1" lang="en-US" altLang="ja-JP" sz="1300" b="1">
                          <a:solidFill>
                            <a:schemeClr val="tx1"/>
                          </a:solidFill>
                        </a:rPr>
                        <a:t>19</a:t>
                      </a:r>
                      <a:r>
                        <a:rPr kumimoji="1" lang="ja-JP" altLang="en-US" sz="1300" b="1">
                          <a:solidFill>
                            <a:schemeClr val="tx1"/>
                          </a:solidFill>
                        </a:rPr>
                        <a:t>日</a:t>
                      </a:r>
                      <a:endParaRPr kumimoji="1" lang="en-US" altLang="ja-JP" sz="1300" b="1" dirty="0">
                        <a:solidFill>
                          <a:schemeClr val="tx1"/>
                        </a:solidFill>
                      </a:endParaRPr>
                    </a:p>
                    <a:p>
                      <a:pPr algn="ctr"/>
                      <a:r>
                        <a:rPr kumimoji="1" lang="ja-JP" altLang="en-US" sz="1300" b="1">
                          <a:solidFill>
                            <a:schemeClr val="tx1"/>
                          </a:solidFill>
                        </a:rPr>
                        <a:t>（金）</a:t>
                      </a:r>
                      <a:endParaRPr kumimoji="1" lang="en-US" altLang="ja-JP" sz="13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1200" b="1">
                          <a:solidFill>
                            <a:schemeClr val="tx1"/>
                          </a:solidFill>
                        </a:rPr>
                        <a:t>子どもの生きる力を考える</a:t>
                      </a:r>
                      <a:endParaRPr kumimoji="1" lang="ja-JP" altLang="en-US" sz="1200" b="1"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参加</a:t>
                      </a:r>
                      <a:endParaRPr kumimoji="1" lang="en-US" altLang="ja-JP"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希望</a:t>
                      </a:r>
                      <a:endParaRPr kumimoji="1" lang="ja-JP" altLang="en-US" sz="1000" b="0" i="0" u="none" strike="noStrike" kern="1200" cap="none" spc="0" normalizeH="0" baseline="0" noProof="0" dirty="0">
                        <a:ln>
                          <a:noFill/>
                        </a:ln>
                        <a:solidFill>
                          <a:prstClr val="black"/>
                        </a:solidFill>
                        <a:effectLst/>
                        <a:uLnTx/>
                        <a:uFillTx/>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rowSpan="2">
                  <a:txBody>
                    <a:bodyPr/>
                    <a:lstStyle/>
                    <a:p>
                      <a:pPr algn="ctr"/>
                      <a:r>
                        <a:rPr kumimoji="1" lang="en-US" altLang="ja-JP" sz="1400" b="0">
                          <a:solidFill>
                            <a:schemeClr val="tx1"/>
                          </a:solidFill>
                        </a:rPr>
                        <a:t>13</a:t>
                      </a:r>
                      <a:endParaRPr kumimoji="1" lang="ja-JP" altLang="en-US" sz="1400" b="0" dirty="0">
                        <a:solidFill>
                          <a:schemeClr val="tx1"/>
                        </a:solidFill>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kumimoji="1" lang="en-US" altLang="ja-JP" sz="1300" b="1">
                          <a:solidFill>
                            <a:schemeClr val="tx1"/>
                          </a:solidFill>
                        </a:rPr>
                        <a:t>12</a:t>
                      </a:r>
                      <a:r>
                        <a:rPr kumimoji="1" lang="ja-JP" altLang="en-US" sz="1300" b="1">
                          <a:solidFill>
                            <a:schemeClr val="tx1"/>
                          </a:solidFill>
                        </a:rPr>
                        <a:t>月</a:t>
                      </a:r>
                      <a:r>
                        <a:rPr kumimoji="1" lang="en-US" altLang="ja-JP" sz="1300" b="1">
                          <a:solidFill>
                            <a:schemeClr val="tx1"/>
                          </a:solidFill>
                        </a:rPr>
                        <a:t>5</a:t>
                      </a:r>
                      <a:r>
                        <a:rPr kumimoji="1" lang="ja-JP" altLang="en-US" sz="1300" b="1">
                          <a:solidFill>
                            <a:schemeClr val="tx1"/>
                          </a:solidFill>
                        </a:rPr>
                        <a:t>日</a:t>
                      </a:r>
                      <a:endParaRPr kumimoji="1" lang="en-US" altLang="ja-JP" sz="1300" b="1" dirty="0">
                        <a:solidFill>
                          <a:schemeClr val="tx1"/>
                        </a:solidFill>
                      </a:endParaRPr>
                    </a:p>
                    <a:p>
                      <a:pPr algn="ctr"/>
                      <a:r>
                        <a:rPr kumimoji="1" lang="ja-JP" altLang="en-US" sz="1300" b="1">
                          <a:solidFill>
                            <a:schemeClr val="tx1"/>
                          </a:solidFill>
                        </a:rPr>
                        <a:t>（金）</a:t>
                      </a:r>
                      <a:endParaRPr kumimoji="1" lang="en-US" altLang="ja-JP" sz="13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p>
                      <a:pPr algn="ctr"/>
                      <a:r>
                        <a:rPr kumimoji="1" lang="ja-JP" altLang="en-US" sz="1200" b="1">
                          <a:solidFill>
                            <a:schemeClr val="tx1"/>
                          </a:solidFill>
                        </a:rPr>
                        <a:t>歴史の視点から考える</a:t>
                      </a:r>
                      <a:endParaRPr kumimoji="1" lang="en-US" altLang="ja-JP" sz="1200" b="1">
                        <a:solidFill>
                          <a:schemeClr val="tx1"/>
                        </a:solidFill>
                      </a:endParaRPr>
                    </a:p>
                    <a:p>
                      <a:pPr algn="ctr"/>
                      <a:r>
                        <a:rPr kumimoji="1" lang="ja-JP" altLang="en-US" sz="1200" b="1">
                          <a:solidFill>
                            <a:schemeClr val="tx1"/>
                          </a:solidFill>
                        </a:rPr>
                        <a:t>インクルーシブ教育</a:t>
                      </a:r>
                      <a:endParaRPr kumimoji="1" lang="ja-JP" altLang="en-US" sz="1200" b="1"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参加</a:t>
                      </a:r>
                      <a:endParaRPr kumimoji="1" lang="en-US" altLang="ja-JP"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希望</a:t>
                      </a:r>
                      <a:endParaRPr kumimoji="1" lang="ja-JP" altLang="en-US" sz="1000" b="0" i="0" u="none" strike="noStrike" kern="1200" cap="none" spc="0" normalizeH="0" baseline="0" noProof="0" dirty="0">
                        <a:ln>
                          <a:noFill/>
                        </a:ln>
                        <a:solidFill>
                          <a:prstClr val="black"/>
                        </a:solidFill>
                        <a:effectLst/>
                        <a:uLnTx/>
                        <a:uFillTx/>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637495781"/>
                  </a:ext>
                </a:extLst>
              </a:tr>
              <a:tr h="529388">
                <a:tc vMerge="1">
                  <a:txBody>
                    <a:bodyPr/>
                    <a:lstStyle/>
                    <a:p>
                      <a:endParaRPr kumimoji="1" lang="ja-JP" altLang="en-US"/>
                    </a:p>
                  </a:txBody>
                  <a:tcPr>
                    <a:lnT w="38100" cap="flat" cmpd="sng" algn="ctr">
                      <a:solidFill>
                        <a:schemeClr val="tx1"/>
                      </a:solidFill>
                      <a:prstDash val="solid"/>
                      <a:round/>
                      <a:headEnd type="none" w="med" len="med"/>
                      <a:tailEnd type="none" w="med" len="med"/>
                    </a:lnT>
                  </a:tcPr>
                </a:tc>
                <a:tc gridSpan="2">
                  <a:txBody>
                    <a:bodyPr/>
                    <a:lstStyle/>
                    <a:p>
                      <a:pPr algn="l"/>
                      <a:r>
                        <a:rPr kumimoji="1" lang="ja-JP" altLang="en-US" sz="1000" b="0">
                          <a:solidFill>
                            <a:schemeClr val="tx1"/>
                          </a:solidFill>
                        </a:rPr>
                        <a:t>しなやかに、たくましく生きていくために、子ども達は何を心の拠り所としているのでしょうか。乳幼児期における大人との愛情に満ちた関係が、子どもの生きる力をいかに育むかについて、一緒に考えてみませんか。</a:t>
                      </a:r>
                      <a:endParaRPr kumimoji="1" lang="en-US" altLang="ja-JP" sz="1000" b="0"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p>
                      <a:pPr algn="ctr"/>
                      <a:endParaRPr kumimoji="1" lang="ja-JP" altLang="en-US" sz="1400" b="0"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lnL w="28575"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gridSpan="3">
                  <a:txBody>
                    <a:bodyPr/>
                    <a:lstStyle/>
                    <a:p>
                      <a:pPr algn="l"/>
                      <a:r>
                        <a:rPr kumimoji="1" lang="ja-JP" altLang="en-US" sz="1000" b="0">
                          <a:solidFill>
                            <a:schemeClr val="tx1"/>
                          </a:solidFill>
                        </a:rPr>
                        <a:t>インクルーシブ教育の理念について、歴史のトピックを題材に考えたいと思います。たとえば、どのくらいの頻度で入浴をすれば「清潔」なのでしょうか。毎日でしょうか。いつの時代に、誰が、どのような理由で決めたのでしょうか。日本だけでしょうか。海外ではどうなのでしょうか。自分とは異なる価値観や正義を尊重するとはどういうことなのか。歴史の視点からインクルーシブ教育を再考したいと思います。</a:t>
                      </a:r>
                      <a:endParaRPr kumimoji="1" lang="ja-JP" altLang="en-US" sz="1000" b="0" dirty="0">
                        <a:solidFill>
                          <a:schemeClr val="tx1"/>
                        </a:solidFill>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dirty="0"/>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1400" b="0"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4721269"/>
                  </a:ext>
                </a:extLst>
              </a:tr>
              <a:tr h="529388">
                <a:tc rowSpan="2">
                  <a:txBody>
                    <a:bodyPr/>
                    <a:lstStyle/>
                    <a:p>
                      <a:pPr algn="ctr"/>
                      <a:r>
                        <a:rPr kumimoji="1" lang="ja-JP" altLang="en-US" sz="1400" b="0">
                          <a:solidFill>
                            <a:schemeClr val="tx1"/>
                          </a:solidFill>
                        </a:rPr>
                        <a:t>⑦</a:t>
                      </a:r>
                      <a:endParaRPr kumimoji="1" lang="ja-JP" altLang="en-US" sz="1400" b="0" dirty="0">
                        <a:solidFill>
                          <a:schemeClr val="tx1"/>
                        </a:solidFill>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en-US" altLang="ja-JP" sz="1300" b="1" i="0" u="none" strike="noStrike" kern="1200" cap="none" spc="0" normalizeH="0" baseline="0" noProof="0">
                          <a:ln>
                            <a:noFill/>
                          </a:ln>
                          <a:solidFill>
                            <a:prstClr val="black"/>
                          </a:solidFill>
                          <a:effectLst/>
                          <a:uLnTx/>
                          <a:uFillTx/>
                          <a:latin typeface="+mn-lt"/>
                          <a:ea typeface="+mn-ea"/>
                          <a:cs typeface="+mn-cs"/>
                        </a:rPr>
                        <a:t>10</a:t>
                      </a:r>
                      <a:r>
                        <a:rPr kumimoji="1" lang="ja-JP" altLang="en-US" sz="1300" b="1" i="0" u="none" strike="noStrike" kern="1200" cap="none" spc="0" normalizeH="0" baseline="0" noProof="0">
                          <a:ln>
                            <a:noFill/>
                          </a:ln>
                          <a:solidFill>
                            <a:prstClr val="black"/>
                          </a:solidFill>
                          <a:effectLst/>
                          <a:uLnTx/>
                          <a:uFillTx/>
                          <a:latin typeface="+mn-lt"/>
                          <a:ea typeface="+mn-ea"/>
                          <a:cs typeface="+mn-cs"/>
                        </a:rPr>
                        <a:t>月</a:t>
                      </a:r>
                      <a:r>
                        <a:rPr kumimoji="1" lang="en-US" altLang="ja-JP" sz="1300" b="1" i="0" u="none" strike="noStrike" kern="1200" cap="none" spc="0" normalizeH="0" baseline="0" noProof="0">
                          <a:ln>
                            <a:noFill/>
                          </a:ln>
                          <a:solidFill>
                            <a:prstClr val="black"/>
                          </a:solidFill>
                          <a:effectLst/>
                          <a:uLnTx/>
                          <a:uFillTx/>
                          <a:latin typeface="+mn-lt"/>
                          <a:ea typeface="+mn-ea"/>
                          <a:cs typeface="+mn-cs"/>
                        </a:rPr>
                        <a:t>2</a:t>
                      </a:r>
                      <a:r>
                        <a:rPr kumimoji="1" lang="ja-JP" altLang="en-US" sz="1300" b="1" i="0" u="none" strike="noStrike" kern="1200" cap="none" spc="0" normalizeH="0" baseline="0" noProof="0">
                          <a:ln>
                            <a:noFill/>
                          </a:ln>
                          <a:solidFill>
                            <a:prstClr val="black"/>
                          </a:solidFill>
                          <a:effectLst/>
                          <a:uLnTx/>
                          <a:uFillTx/>
                          <a:latin typeface="+mn-lt"/>
                          <a:ea typeface="+mn-ea"/>
                          <a:cs typeface="+mn-cs"/>
                        </a:rPr>
                        <a:t>日</a:t>
                      </a:r>
                      <a:endParaRPr kumimoji="1" lang="en-US" altLang="ja-JP" sz="1300" b="1" i="0" u="none" strike="noStrike" kern="1200" cap="none" spc="0" normalizeH="0" baseline="0" noProof="0">
                        <a:ln>
                          <a:noFill/>
                        </a:ln>
                        <a:solidFill>
                          <a:prstClr val="black"/>
                        </a:solidFill>
                        <a:effectLst/>
                        <a:uLnTx/>
                        <a:uFillTx/>
                        <a:latin typeface="+mn-lt"/>
                        <a:ea typeface="+mn-ea"/>
                        <a:cs typeface="+mn-cs"/>
                      </a:endParaRPr>
                    </a:p>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1300" b="1" i="0" u="none" strike="noStrike" kern="1200" cap="none" spc="0" normalizeH="0" baseline="0" noProof="0">
                          <a:ln>
                            <a:noFill/>
                          </a:ln>
                          <a:solidFill>
                            <a:prstClr val="black"/>
                          </a:solidFill>
                          <a:effectLst/>
                          <a:uLnTx/>
                          <a:uFillTx/>
                          <a:latin typeface="+mn-lt"/>
                          <a:ea typeface="+mn-ea"/>
                          <a:cs typeface="+mn-cs"/>
                        </a:rPr>
                        <a:t>（木）</a:t>
                      </a:r>
                      <a:endParaRPr kumimoji="1" lang="en-US" altLang="ja-JP" sz="1300" b="1" i="0" u="none" strike="noStrike" kern="1200" cap="none" spc="0" normalizeH="0" baseline="0" noProof="0" dirty="0">
                        <a:ln>
                          <a:noFill/>
                        </a:ln>
                        <a:solidFill>
                          <a:prstClr val="black"/>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black"/>
                          </a:solidFill>
                          <a:effectLst/>
                          <a:uLnTx/>
                          <a:uFillTx/>
                          <a:latin typeface="+mn-lt"/>
                          <a:ea typeface="+mn-ea"/>
                          <a:cs typeface="+mn-cs"/>
                        </a:rPr>
                        <a:t>幼児のリトミック</a:t>
                      </a:r>
                      <a:endParaRPr kumimoji="1" lang="ja-JP" altLang="en-US" sz="1200" b="1" i="0" u="none" strike="noStrike" kern="1200" cap="none" spc="0" normalizeH="0" baseline="0" noProof="0" dirty="0">
                        <a:ln>
                          <a:noFill/>
                        </a:ln>
                        <a:solidFill>
                          <a:prstClr val="black"/>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n-lt"/>
                          <a:ea typeface="+mn-ea"/>
                          <a:cs typeface="+mn-cs"/>
                        </a:rPr>
                        <a:t>参加</a:t>
                      </a:r>
                      <a:endParaRPr kumimoji="1" lang="en-US" altLang="ja-JP" sz="800" b="0" i="0" u="none" strike="noStrike" kern="1200" cap="none" spc="0" normalizeH="0" baseline="0" noProof="0">
                        <a:ln>
                          <a:noFill/>
                        </a:ln>
                        <a:solidFill>
                          <a:prstClr val="black"/>
                        </a:solidFill>
                        <a:effectLst/>
                        <a:uLnTx/>
                        <a:uFillTx/>
                        <a:latin typeface="+mn-lt"/>
                        <a:ea typeface="+mn-ea"/>
                        <a:cs typeface="+mn-cs"/>
                      </a:endParaRPr>
                    </a:p>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prstClr val="black"/>
                          </a:solidFill>
                          <a:effectLst/>
                          <a:uLnTx/>
                          <a:uFillTx/>
                          <a:latin typeface="+mn-lt"/>
                          <a:ea typeface="+mn-ea"/>
                          <a:cs typeface="+mn-cs"/>
                        </a:rPr>
                        <a:t>希望</a:t>
                      </a:r>
                      <a:endParaRPr kumimoji="1" lang="en-US" altLang="ja-JP" sz="1000" b="0"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rowSpan="2">
                  <a:txBody>
                    <a:bodyPr/>
                    <a:lstStyle/>
                    <a:p>
                      <a:pPr algn="ctr"/>
                      <a:r>
                        <a:rPr kumimoji="1" lang="en-US" altLang="ja-JP" sz="1400" b="0">
                          <a:solidFill>
                            <a:schemeClr val="tx1"/>
                          </a:solidFill>
                        </a:rPr>
                        <a:t>14</a:t>
                      </a:r>
                      <a:endParaRPr kumimoji="1" lang="ja-JP" altLang="en-US" sz="1400" b="0"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kumimoji="1" lang="en-US" altLang="ja-JP" sz="1300" b="1">
                          <a:solidFill>
                            <a:schemeClr val="tx1"/>
                          </a:solidFill>
                        </a:rPr>
                        <a:t>12</a:t>
                      </a:r>
                      <a:r>
                        <a:rPr kumimoji="1" lang="ja-JP" altLang="en-US" sz="1300" b="1">
                          <a:solidFill>
                            <a:schemeClr val="tx1"/>
                          </a:solidFill>
                        </a:rPr>
                        <a:t>月</a:t>
                      </a:r>
                      <a:r>
                        <a:rPr kumimoji="1" lang="en-US" altLang="ja-JP" sz="1300" b="1">
                          <a:solidFill>
                            <a:schemeClr val="tx1"/>
                          </a:solidFill>
                        </a:rPr>
                        <a:t>10</a:t>
                      </a:r>
                      <a:r>
                        <a:rPr kumimoji="1" lang="ja-JP" altLang="en-US" sz="1300" b="1">
                          <a:solidFill>
                            <a:schemeClr val="tx1"/>
                          </a:solidFill>
                        </a:rPr>
                        <a:t>日</a:t>
                      </a:r>
                      <a:endParaRPr kumimoji="1" lang="en-US" altLang="ja-JP" sz="1300" b="1" dirty="0">
                        <a:solidFill>
                          <a:schemeClr val="tx1"/>
                        </a:solidFill>
                      </a:endParaRPr>
                    </a:p>
                    <a:p>
                      <a:pPr algn="ctr"/>
                      <a:r>
                        <a:rPr kumimoji="1" lang="ja-JP" altLang="en-US" sz="1300" b="1">
                          <a:solidFill>
                            <a:schemeClr val="tx1"/>
                          </a:solidFill>
                        </a:rPr>
                        <a:t>（水）</a:t>
                      </a:r>
                      <a:endParaRPr kumimoji="1" lang="en-US" altLang="ja-JP" sz="1300" b="1"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p>
                      <a:pPr algn="ctr"/>
                      <a:r>
                        <a:rPr kumimoji="1" lang="ja-JP" altLang="en-US" sz="1200" b="1">
                          <a:solidFill>
                            <a:schemeClr val="tx1"/>
                          </a:solidFill>
                        </a:rPr>
                        <a:t>英語の絵本を読んでみましょう２</a:t>
                      </a:r>
                      <a:endParaRPr kumimoji="1" lang="ja-JP" altLang="en-US" sz="1200" b="1"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参加</a:t>
                      </a:r>
                      <a:endParaRPr kumimoji="1" lang="en-US" altLang="ja-JP" sz="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ctr" defTabSz="128016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solidFill>
                          <a:effectLst/>
                          <a:uLnTx/>
                          <a:uFillTx/>
                          <a:latin typeface="+mn-lt"/>
                          <a:ea typeface="+mn-ea"/>
                          <a:cs typeface="+mn-cs"/>
                        </a:rPr>
                        <a:t>希望</a:t>
                      </a:r>
                      <a:endParaRPr kumimoji="1" lang="ja-JP" altLang="en-US" sz="1000" b="0" i="0" u="none" strike="noStrike" kern="1200" cap="none" spc="0" normalizeH="0" baseline="0" noProof="0" dirty="0">
                        <a:ln>
                          <a:noFill/>
                        </a:ln>
                        <a:solidFill>
                          <a:prstClr val="black"/>
                        </a:solidFill>
                        <a:effectLst/>
                        <a:uLnTx/>
                        <a:uFillTx/>
                        <a:latin typeface="+mn-lt"/>
                        <a:ea typeface="+mn-ea"/>
                        <a:cs typeface="+mn-cs"/>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559092612"/>
                  </a:ext>
                </a:extLst>
              </a:tr>
              <a:tr h="529388">
                <a:tc vMerge="1">
                  <a:txBody>
                    <a:bodyPr/>
                    <a:lstStyle/>
                    <a:p>
                      <a:pPr algn="ctr"/>
                      <a:endParaRPr kumimoji="1" lang="ja-JP" altLang="en-US" sz="1400" b="0" dirty="0">
                        <a:solidFill>
                          <a:schemeClr val="tx1"/>
                        </a:solidFill>
                      </a:endParaRPr>
                    </a:p>
                  </a:txBody>
                  <a:tcPr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prstClr val="black"/>
                          </a:solidFill>
                          <a:effectLst/>
                          <a:uLnTx/>
                          <a:uFillTx/>
                          <a:latin typeface="+mn-lt"/>
                          <a:ea typeface="+mn-ea"/>
                          <a:cs typeface="+mn-cs"/>
                        </a:rPr>
                        <a:t>リトミックは音楽をよく聴いて、様々な音楽の要素を身体の動きで表現する活動です。感じたことを身体全体であらわす楽しさを実感できます。幼児向けのリトミックを、ぜひ一緒に体験してみましょう。</a:t>
                      </a:r>
                      <a:endParaRPr kumimoji="1" lang="en-US" altLang="ja-JP" sz="1000" b="0" i="0" u="none" strike="noStrike" kern="1200" cap="none" spc="0" normalizeH="0" baseline="0" noProof="0">
                        <a:ln>
                          <a:noFill/>
                        </a:ln>
                        <a:solidFill>
                          <a:prstClr val="black"/>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p>
                      <a:pPr algn="l"/>
                      <a:endParaRPr kumimoji="1" lang="en-US" altLang="ja-JP" sz="1000" b="0"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algn="l"/>
                      <a:r>
                        <a:rPr kumimoji="1" lang="ja-JP" altLang="en-US" sz="1000" b="0">
                          <a:solidFill>
                            <a:schemeClr val="tx1"/>
                          </a:solidFill>
                        </a:rPr>
                        <a:t>この講座では、英語で書かれた絵本を紹介しながら一緒に</a:t>
                      </a:r>
                    </a:p>
                    <a:p>
                      <a:pPr algn="l"/>
                      <a:r>
                        <a:rPr kumimoji="1" lang="ja-JP" altLang="en-US" sz="1000" b="0">
                          <a:solidFill>
                            <a:schemeClr val="tx1"/>
                          </a:solidFill>
                        </a:rPr>
                        <a:t>読んでいきたいと思っています。英語が得意でない方も、どう</a:t>
                      </a:r>
                    </a:p>
                    <a:p>
                      <a:pPr algn="l"/>
                      <a:r>
                        <a:rPr kumimoji="1" lang="ja-JP" altLang="en-US" sz="1000" b="0">
                          <a:solidFill>
                            <a:schemeClr val="tx1"/>
                          </a:solidFill>
                        </a:rPr>
                        <a:t>ぞ安心して受講ください。</a:t>
                      </a: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dirty="0"/>
                    </a:p>
                  </a:txBody>
                  <a:tcPr anchor="ctr"/>
                </a:tc>
                <a:tc>
                  <a:txBody>
                    <a:bodyPr/>
                    <a:lstStyle/>
                    <a:p>
                      <a:pPr algn="ctr"/>
                      <a:endParaRPr kumimoji="1" lang="ja-JP" altLang="en-US" sz="1400" b="0" dirty="0">
                        <a:solidFill>
                          <a:schemeClr val="tx1"/>
                        </a:solidFill>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71946436"/>
                  </a:ext>
                </a:extLst>
              </a:tr>
            </a:tbl>
          </a:graphicData>
        </a:graphic>
      </p:graphicFrame>
      <p:sp>
        <p:nvSpPr>
          <p:cNvPr id="21" name="テキスト ボックス 20">
            <a:extLst>
              <a:ext uri="{FF2B5EF4-FFF2-40B4-BE49-F238E27FC236}">
                <a16:creationId xmlns:a16="http://schemas.microsoft.com/office/drawing/2014/main" id="{148C2765-7AFA-4AEB-B966-550A5D236E08}"/>
              </a:ext>
            </a:extLst>
          </p:cNvPr>
          <p:cNvSpPr txBox="1"/>
          <p:nvPr/>
        </p:nvSpPr>
        <p:spPr>
          <a:xfrm>
            <a:off x="470410" y="12537"/>
            <a:ext cx="9235720" cy="584775"/>
          </a:xfrm>
          <a:prstGeom prst="rect">
            <a:avLst/>
          </a:prstGeom>
          <a:noFill/>
        </p:spPr>
        <p:txBody>
          <a:bodyPr wrap="square" rtlCol="0">
            <a:spAutoFit/>
          </a:bodyPr>
          <a:lstStyle/>
          <a:p>
            <a:r>
              <a:rPr kumimoji="1" lang="en-US" altLang="ja-JP" sz="3200" b="1"/>
              <a:t>FAX</a:t>
            </a:r>
            <a:r>
              <a:rPr kumimoji="1" lang="ja-JP" altLang="en-US" sz="2800" b="1"/>
              <a:t>申込用紙</a:t>
            </a:r>
            <a:r>
              <a:rPr kumimoji="1" lang="ja-JP" altLang="en-US" sz="3200" b="1" dirty="0"/>
              <a:t>　</a:t>
            </a:r>
            <a:r>
              <a:rPr kumimoji="1" lang="en-US" altLang="ja-JP" sz="3200" b="1" dirty="0"/>
              <a:t>0867-72-1492</a:t>
            </a:r>
            <a:r>
              <a:rPr kumimoji="1" lang="ja-JP" altLang="en-US" sz="3200" b="1" dirty="0"/>
              <a:t>　</a:t>
            </a:r>
            <a:r>
              <a:rPr lang="ja-JP" altLang="en-US" sz="2000" b="1" dirty="0"/>
              <a:t>（</a:t>
            </a:r>
            <a:r>
              <a:rPr lang="ja-JP" altLang="en-US" sz="2000" b="1"/>
              <a:t>締切：各日程</a:t>
            </a:r>
            <a:r>
              <a:rPr lang="ja-JP" altLang="en-US" sz="2000" b="1" dirty="0"/>
              <a:t>の</a:t>
            </a:r>
            <a:r>
              <a:rPr lang="en-US" altLang="ja-JP" sz="2000" b="1" dirty="0"/>
              <a:t>1</a:t>
            </a:r>
            <a:r>
              <a:rPr lang="ja-JP" altLang="en-US" sz="2000" b="1"/>
              <a:t>週間前まで）</a:t>
            </a:r>
            <a:endParaRPr kumimoji="1" lang="ja-JP" altLang="en-US" sz="2000" b="1" dirty="0"/>
          </a:p>
        </p:txBody>
      </p:sp>
    </p:spTree>
    <p:extLst>
      <p:ext uri="{BB962C8B-B14F-4D97-AF65-F5344CB8AC3E}">
        <p14:creationId xmlns:p14="http://schemas.microsoft.com/office/powerpoint/2010/main" val="426317100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3377</TotalTime>
  <Words>2015</Words>
  <Application>Microsoft Office PowerPoint</Application>
  <PresentationFormat>ユーザー設定</PresentationFormat>
  <Paragraphs>231</Paragraphs>
  <Slides>2</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BIZ UDPゴシック</vt:lpstr>
      <vt:lpstr>BIZ UDゴシック</vt:lpstr>
      <vt:lpstr>ＭＳ Ｐゴシック</vt:lpstr>
      <vt:lpstr>メイリオ</vt:lpstr>
      <vt:lpstr>Arial</vt:lpstr>
      <vt:lpstr>Calibri</vt:lpstr>
      <vt:lpstr>Office ​​テーマ</vt:lpstr>
      <vt:lpstr>PowerPoint プレゼンテーション</vt:lpstr>
      <vt:lpstr>PowerPoint プレゼンテーション</vt:lpstr>
    </vt:vector>
  </TitlesOfParts>
  <Company>MouseComputer PC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ytanada</dc:creator>
  <cp:lastModifiedBy>にいみ子育てカレッジ</cp:lastModifiedBy>
  <cp:revision>313</cp:revision>
  <cp:lastPrinted>2025-06-08T01:17:01Z</cp:lastPrinted>
  <dcterms:created xsi:type="dcterms:W3CDTF">2017-04-19T03:44:45Z</dcterms:created>
  <dcterms:modified xsi:type="dcterms:W3CDTF">2025-06-10T05:32:23Z</dcterms:modified>
</cp:coreProperties>
</file>